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68" r:id="rId3"/>
    <p:sldId id="258" r:id="rId4"/>
    <p:sldId id="257" r:id="rId5"/>
    <p:sldId id="261" r:id="rId6"/>
    <p:sldId id="271" r:id="rId7"/>
    <p:sldId id="265" r:id="rId8"/>
    <p:sldId id="266" r:id="rId9"/>
    <p:sldId id="272" r:id="rId10"/>
    <p:sldId id="273" r:id="rId11"/>
    <p:sldId id="274" r:id="rId12"/>
    <p:sldId id="277" r:id="rId13"/>
    <p:sldId id="275" r:id="rId14"/>
    <p:sldId id="278" r:id="rId15"/>
    <p:sldId id="281" r:id="rId16"/>
    <p:sldId id="291" r:id="rId17"/>
    <p:sldId id="282" r:id="rId18"/>
    <p:sldId id="283" r:id="rId19"/>
    <p:sldId id="284" r:id="rId20"/>
    <p:sldId id="286" r:id="rId21"/>
    <p:sldId id="287" r:id="rId22"/>
    <p:sldId id="289" r:id="rId23"/>
    <p:sldId id="290" r:id="rId24"/>
    <p:sldId id="276" r:id="rId25"/>
  </p:sldIdLst>
  <p:sldSz cx="14630400" cy="8229600"/>
  <p:notesSz cx="8229600" cy="14630400"/>
  <p:embeddedFontLs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Roboto Medium" panose="02000000000000000000" pitchFamily="2" charset="0"/>
      <p:regular r:id="rId35"/>
      <p:italic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567DE1-2E45-450E-B4E9-51CE783424D9}" v="6" dt="2025-01-10T06:12:28.8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668" y="1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734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B03D7-2DC9-F218-EDA1-54440C8EE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8E8101-7C5F-9411-4963-F582624497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0E0E7C-42D9-C89C-FE7E-8D933869D0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8EFA3-33B5-2B14-0E86-68FE631E0B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641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5E827-B583-787F-BB71-8DB512715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BED18A-2F3A-3265-5614-09FA762F04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57C256-7DAB-DD3A-9DE7-BC42A57D1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91A64-67DC-3852-4D61-841654C150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39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52073-6041-2C6E-5F4C-94D8748E1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10CF6A-15DB-0FB1-A985-CE103A4D42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C1083F-368F-7540-3E7E-16F0C8731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D52F1-006D-2FCF-4BF5-EAC8D4D673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29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E47F9-C0F1-9A27-6339-A9F2B3C21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6B1D53-FCD2-521D-B678-6EF6D300CE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66558F-5513-2302-2AC1-AA43AEF418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DD791-71F4-5407-8A7C-F05415A99E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6508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16BDB-4D9D-8DBA-F106-BF1EEE958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A7ED83-1014-3C8C-32AA-2B9EC3DF8D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459A26-647D-CA2E-61D5-EC03F2FE2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9DF30F-590D-FD04-B2BB-6FE66BC58E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981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0D33A-2C68-D033-FA6D-13CC97644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CF8E12-A5BD-AC36-2444-F00050F90A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6B958C-8B97-1785-9D66-67535706CA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7FDE0-4C70-7286-B401-F8BC5E6FF3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425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1EB74-C040-7AA7-1C04-974F39F36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DB8F74-F6EA-0F74-E698-571E14462E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51551B-8607-15FF-9963-A0530EAD2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D174F-5237-EFD6-5A7D-04421A90F1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3380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3B4C5-BA65-D092-5EE5-B160EDE9E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82330E-F88A-F55C-F754-2F78D159B6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66F3FB-B7C5-E99C-FEC7-3CF80D85C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53166-7903-F507-BC31-078A54DCBF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213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7E506-1343-4465-E717-F9C8F3AA8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2B9B02-18E8-8452-CF44-0338180CA9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9D0AA0-5AA5-1AA8-48A3-45DACE2D36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8854D-E01E-42BC-980B-BECF5B9CEF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7033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31B3D-554D-1E5C-7EF3-E3F7A306B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2B4C5D-5C1C-E250-F2B8-EC355857F0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CEDE0C-B064-FA34-C11E-50D001DA6C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5F5696-C67D-7F6B-B8DF-4454433DC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044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6C1DF-F83F-DBE8-05A5-173BEE81B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DCA700-3B53-A62B-8035-85390D7462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D7E26F-343B-0F8D-1F93-C743AA0ABA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F49BB-0168-5D7C-6CA0-46C6181B06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3957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B74F2-DF69-CE08-5E8E-62297B277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6C4C34-75BC-E337-9091-5934921098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D4E123-2E7C-8685-B6A7-BC40CB5640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7700F-2093-18A5-FF47-4DFC9D6BD3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1828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71811-4485-1B63-8463-1F6BC156B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1189CE-8F66-91A7-5A5D-6BF6C42DF6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44ECBE-E947-D61E-CF82-1F14F41ABF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A09CF-4EFB-87B3-357B-A7BF4EFB7B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8106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37A60-AE8D-B2E4-EC4B-80320863E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E0D40D-9FF7-E4E2-1DEA-1EA2BBF3C8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1158E4-DB3E-D272-F495-8B97CF3EB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A1391-4337-9179-6661-E90A69D7EC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5589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9A168-891E-46FF-9C97-B54F789D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D6E550-E65B-33A5-8156-7A6A22A49C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39A9B-F11F-4E5F-8E3C-FDFE5DC88C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921AF-3BA5-E930-D174-B0F2BF736C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794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9A5D5-BAAC-CC88-7248-4FA1A653A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48D8A4-1D75-7391-10DE-B862FDDF81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C838BC-ADF4-40CA-AF03-2F5B11E4ED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F44387-3FCF-B2D5-0CAB-19B323EE9C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759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17FC8-D649-D519-1C1E-3C80FE53B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C66D3F-1B9B-CA2F-7728-6C2C38191F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A8E76A-A805-5C26-2DD3-C7E4D4C5E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A8ED3-ADBE-4873-C741-C7D5A55BFF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865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99BCF-FEE6-AF4D-F423-DAA1F024E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73406A-6071-FF62-E3E2-29B79F86FB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BF8313-907C-955F-CB3B-6BDC9FA669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A68EF-648C-96EB-0376-1E6B3C993D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018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69F7C-C4DF-72E7-F5C7-4398260D8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10A45B-C056-4146-648F-FA5BA0427E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674109-0D86-432A-FD52-3F4A993E75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4C23B-6AAE-C41B-FCE3-7513EAA0FF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088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05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300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801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401038" y="5435203"/>
            <a:ext cx="121206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yk</a:t>
            </a:r>
            <a:endParaRPr lang="en-US" sz="750" dirty="0"/>
          </a:p>
        </p:txBody>
      </p:sp>
      <p:sp>
        <p:nvSpPr>
          <p:cNvPr id="8" name="Text 7">
            <a:extLst>
              <a:ext uri="{FF2B5EF4-FFF2-40B4-BE49-F238E27FC236}">
                <a16:creationId xmlns:a16="http://schemas.microsoft.com/office/drawing/2014/main" id="{4EBB96C5-1726-CD06-4097-ED8B68084251}"/>
              </a:ext>
            </a:extLst>
          </p:cNvPr>
          <p:cNvSpPr/>
          <p:nvPr/>
        </p:nvSpPr>
        <p:spPr>
          <a:xfrm>
            <a:off x="11978642" y="4795836"/>
            <a:ext cx="1577338" cy="2489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ko-KR" altLang="en-US" sz="20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김예진</a:t>
            </a:r>
            <a:r>
              <a:rPr lang="en-US" altLang="ko-KR" sz="20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         </a:t>
            </a:r>
          </a:p>
          <a:p>
            <a:pPr marL="0" indent="0">
              <a:lnSpc>
                <a:spcPts val="2800"/>
              </a:lnSpc>
              <a:buNone/>
            </a:pPr>
            <a:r>
              <a:rPr lang="ko-KR" altLang="en-US" sz="2000" dirty="0" err="1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김원중</a:t>
            </a:r>
            <a:endParaRPr lang="en-US" altLang="ko-KR" sz="2000" dirty="0">
              <a:solidFill>
                <a:srgbClr val="E5E0D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 pitchFamily="34" charset="-120"/>
            </a:endParaRPr>
          </a:p>
          <a:p>
            <a:pPr marL="0" indent="0">
              <a:lnSpc>
                <a:spcPts val="2800"/>
              </a:lnSpc>
              <a:buNone/>
            </a:pPr>
            <a:r>
              <a:rPr lang="ko-KR" altLang="en-US" sz="20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서희원</a:t>
            </a:r>
            <a:endParaRPr lang="en-US" altLang="ko-KR" sz="2000" dirty="0">
              <a:solidFill>
                <a:srgbClr val="E5E0D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 pitchFamily="34" charset="-120"/>
            </a:endParaRPr>
          </a:p>
          <a:p>
            <a:pPr marL="0" indent="0">
              <a:lnSpc>
                <a:spcPts val="2800"/>
              </a:lnSpc>
              <a:buNone/>
            </a:pPr>
            <a:r>
              <a:rPr lang="ko-KR" altLang="en-US" sz="20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이재현</a:t>
            </a:r>
            <a:endParaRPr lang="en-US" altLang="ko-KR" sz="2000" dirty="0">
              <a:solidFill>
                <a:srgbClr val="E5E0D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 pitchFamily="34" charset="-120"/>
            </a:endParaRPr>
          </a:p>
          <a:p>
            <a:pPr>
              <a:lnSpc>
                <a:spcPts val="2800"/>
              </a:lnSpc>
            </a:pPr>
            <a:r>
              <a:rPr lang="ko-KR" altLang="en-US" sz="2000" dirty="0" err="1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채상혁</a:t>
            </a:r>
            <a:r>
              <a:rPr lang="en-US" altLang="ko-KR" sz="20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(</a:t>
            </a:r>
            <a:r>
              <a:rPr lang="ko-KR" altLang="en-US" sz="20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조장</a:t>
            </a:r>
            <a:endParaRPr lang="en-US" altLang="ko-KR" sz="2000" dirty="0">
              <a:solidFill>
                <a:srgbClr val="E5E0D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 pitchFamily="34" charset="-120"/>
            </a:endParaRPr>
          </a:p>
          <a:p>
            <a:pPr marL="0" indent="0">
              <a:lnSpc>
                <a:spcPts val="2800"/>
              </a:lnSpc>
              <a:buNone/>
            </a:pPr>
            <a:endParaRPr lang="en-US" altLang="ko-KR" sz="2000" dirty="0">
              <a:solidFill>
                <a:srgbClr val="E5E0D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 pitchFamily="34" charset="-120"/>
            </a:endParaRPr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8BCABDAE-4178-7263-C602-6071D0438469}"/>
              </a:ext>
            </a:extLst>
          </p:cNvPr>
          <p:cNvSpPr/>
          <p:nvPr/>
        </p:nvSpPr>
        <p:spPr>
          <a:xfrm>
            <a:off x="5651540" y="1798558"/>
            <a:ext cx="9127450" cy="2236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3</a:t>
            </a:r>
            <a:r>
              <a:rPr lang="ko-KR" altLang="en-US" sz="445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조</a:t>
            </a:r>
            <a:endParaRPr lang="en-US" altLang="ko-KR" sz="445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aira Medium" pitchFamily="34" charset="-120"/>
            </a:endParaRPr>
          </a:p>
          <a:p>
            <a:pPr marL="0" indent="0" algn="ctr">
              <a:lnSpc>
                <a:spcPts val="5550"/>
              </a:lnSpc>
              <a:buNone/>
            </a:pPr>
            <a:r>
              <a:rPr lang="ko-KR" altLang="en-US" sz="445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은</a:t>
            </a:r>
            <a:r>
              <a:rPr lang="en-US" sz="445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행 </a:t>
            </a:r>
            <a:r>
              <a:rPr lang="en-US" sz="4450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프로그램</a:t>
            </a:r>
            <a:endParaRPr lang="en-US" sz="445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aira Medium" pitchFamily="34" charset="-120"/>
            </a:endParaRPr>
          </a:p>
          <a:p>
            <a:pPr marL="0" indent="0" algn="ctr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프로젝트</a:t>
            </a:r>
            <a:endParaRPr lang="en-US" sz="44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54968-5854-3D1E-2826-7167DADBA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1C52CE0F-4950-B596-9BA2-9A1234AE188B}"/>
              </a:ext>
            </a:extLst>
          </p:cNvPr>
          <p:cNvSpPr/>
          <p:nvPr/>
        </p:nvSpPr>
        <p:spPr>
          <a:xfrm>
            <a:off x="762953" y="503158"/>
            <a:ext cx="5613440" cy="701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데이터 구조</a:t>
            </a:r>
            <a:endParaRPr 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 6">
            <a:extLst>
              <a:ext uri="{FF2B5EF4-FFF2-40B4-BE49-F238E27FC236}">
                <a16:creationId xmlns:a16="http://schemas.microsoft.com/office/drawing/2014/main" id="{0B84DA51-AC2E-EDE7-1366-7316F3F3B51A}"/>
              </a:ext>
            </a:extLst>
          </p:cNvPr>
          <p:cNvSpPr/>
          <p:nvPr/>
        </p:nvSpPr>
        <p:spPr>
          <a:xfrm>
            <a:off x="762953" y="1741863"/>
            <a:ext cx="3325892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[</a:t>
            </a:r>
            <a:r>
              <a:rPr lang="ko-KR" alt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카드내역</a:t>
            </a: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]</a:t>
            </a:r>
            <a:endParaRPr 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 7">
            <a:extLst>
              <a:ext uri="{FF2B5EF4-FFF2-40B4-BE49-F238E27FC236}">
                <a16:creationId xmlns:a16="http://schemas.microsoft.com/office/drawing/2014/main" id="{B9BC7A9C-FEE8-5DE1-1D59-B42CFB2B54B8}"/>
              </a:ext>
            </a:extLst>
          </p:cNvPr>
          <p:cNvSpPr/>
          <p:nvPr/>
        </p:nvSpPr>
        <p:spPr>
          <a:xfrm>
            <a:off x="762952" y="2148808"/>
            <a:ext cx="11581448" cy="639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card.txt</a:t>
            </a:r>
          </a:p>
          <a:p>
            <a:pPr marL="0" indent="0">
              <a:lnSpc>
                <a:spcPts val="2800"/>
              </a:lnSpc>
              <a:buNone/>
            </a:pPr>
            <a:r>
              <a:rPr lang="ko-KR" alt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고유번호 ● 카드번호 ● 비밀번호 ● 계좌고유번호 ● 연회비 ● 결제한도 ● 개설일</a:t>
            </a:r>
            <a:endParaRPr lang="en-US" sz="17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 6">
            <a:extLst>
              <a:ext uri="{FF2B5EF4-FFF2-40B4-BE49-F238E27FC236}">
                <a16:creationId xmlns:a16="http://schemas.microsoft.com/office/drawing/2014/main" id="{0BDCF12F-BC05-4A32-F90C-916C24F69BA0}"/>
              </a:ext>
            </a:extLst>
          </p:cNvPr>
          <p:cNvSpPr/>
          <p:nvPr/>
        </p:nvSpPr>
        <p:spPr>
          <a:xfrm>
            <a:off x="762952" y="4454565"/>
            <a:ext cx="3325892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[</a:t>
            </a:r>
            <a:r>
              <a:rPr lang="ko-KR" alt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외환내역</a:t>
            </a: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]</a:t>
            </a:r>
            <a:endParaRPr 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 7">
            <a:extLst>
              <a:ext uri="{FF2B5EF4-FFF2-40B4-BE49-F238E27FC236}">
                <a16:creationId xmlns:a16="http://schemas.microsoft.com/office/drawing/2014/main" id="{969D1990-A584-DF96-E6BB-A1664FCECCE0}"/>
              </a:ext>
            </a:extLst>
          </p:cNvPr>
          <p:cNvSpPr/>
          <p:nvPr/>
        </p:nvSpPr>
        <p:spPr>
          <a:xfrm>
            <a:off x="762951" y="4861510"/>
            <a:ext cx="11581448" cy="639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 err="1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countrymoneylist</a:t>
            </a:r>
            <a:endParaRPr lang="en-US" sz="1750" dirty="0">
              <a:solidFill>
                <a:srgbClr val="E5E0D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 pitchFamily="34" charset="-120"/>
            </a:endParaRPr>
          </a:p>
          <a:p>
            <a:pPr marL="0" indent="0">
              <a:lnSpc>
                <a:spcPts val="2800"/>
              </a:lnSpc>
              <a:buNone/>
            </a:pPr>
            <a:r>
              <a:rPr lang="ko-KR" alt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고유번호 ● 달러 ● 유로 ● 엔화 ● 위안</a:t>
            </a:r>
            <a:endParaRPr lang="en-US" sz="17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C05C5F-BADE-97AA-A322-D3BF82C59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52" y="2968137"/>
            <a:ext cx="11752885" cy="12482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B96965-0C2E-5C60-F3B8-97B2616CD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953" y="5666362"/>
            <a:ext cx="4850447" cy="127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55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EB155-59B3-6D30-4548-35B8B1363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E2E8B973-8813-9263-DA2D-0E9BFD431DC9}"/>
              </a:ext>
            </a:extLst>
          </p:cNvPr>
          <p:cNvSpPr/>
          <p:nvPr/>
        </p:nvSpPr>
        <p:spPr>
          <a:xfrm>
            <a:off x="762953" y="503158"/>
            <a:ext cx="5613440" cy="701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데이터 구조</a:t>
            </a:r>
            <a:endParaRPr 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 6">
            <a:extLst>
              <a:ext uri="{FF2B5EF4-FFF2-40B4-BE49-F238E27FC236}">
                <a16:creationId xmlns:a16="http://schemas.microsoft.com/office/drawing/2014/main" id="{38998C91-270C-C7A4-5312-0DD79D224B32}"/>
              </a:ext>
            </a:extLst>
          </p:cNvPr>
          <p:cNvSpPr/>
          <p:nvPr/>
        </p:nvSpPr>
        <p:spPr>
          <a:xfrm>
            <a:off x="762953" y="1741863"/>
            <a:ext cx="3325892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[</a:t>
            </a:r>
            <a:r>
              <a:rPr lang="ko-KR" alt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계정정보</a:t>
            </a: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]</a:t>
            </a:r>
            <a:endParaRPr 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 7">
            <a:extLst>
              <a:ext uri="{FF2B5EF4-FFF2-40B4-BE49-F238E27FC236}">
                <a16:creationId xmlns:a16="http://schemas.microsoft.com/office/drawing/2014/main" id="{73441C17-B7FA-827E-84C1-3E5620BF04B8}"/>
              </a:ext>
            </a:extLst>
          </p:cNvPr>
          <p:cNvSpPr/>
          <p:nvPr/>
        </p:nvSpPr>
        <p:spPr>
          <a:xfrm>
            <a:off x="762952" y="2148808"/>
            <a:ext cx="11581448" cy="639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customer.txt</a:t>
            </a:r>
          </a:p>
          <a:p>
            <a:pPr marL="0" indent="0">
              <a:lnSpc>
                <a:spcPts val="2800"/>
              </a:lnSpc>
              <a:buNone/>
            </a:pPr>
            <a:r>
              <a:rPr lang="ko-KR" alt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고유번호 ● 이름 ● 아이디 ● 비밀번호 ● 전화번호 ● 가입일</a:t>
            </a:r>
            <a:endParaRPr lang="en-US" sz="17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 6">
            <a:extLst>
              <a:ext uri="{FF2B5EF4-FFF2-40B4-BE49-F238E27FC236}">
                <a16:creationId xmlns:a16="http://schemas.microsoft.com/office/drawing/2014/main" id="{7FA22E5D-4834-6945-5C9A-05ECB6DF0353}"/>
              </a:ext>
            </a:extLst>
          </p:cNvPr>
          <p:cNvSpPr/>
          <p:nvPr/>
        </p:nvSpPr>
        <p:spPr>
          <a:xfrm>
            <a:off x="762952" y="4454565"/>
            <a:ext cx="3325892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[</a:t>
            </a:r>
            <a:r>
              <a:rPr lang="ko-KR" altLang="en-US" sz="2400" dirty="0" err="1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자동이체목록</a:t>
            </a: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]</a:t>
            </a:r>
            <a:endParaRPr 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 7">
            <a:extLst>
              <a:ext uri="{FF2B5EF4-FFF2-40B4-BE49-F238E27FC236}">
                <a16:creationId xmlns:a16="http://schemas.microsoft.com/office/drawing/2014/main" id="{9702CEE3-6DFA-8E0D-0874-6117AB881540}"/>
              </a:ext>
            </a:extLst>
          </p:cNvPr>
          <p:cNvSpPr/>
          <p:nvPr/>
        </p:nvSpPr>
        <p:spPr>
          <a:xfrm>
            <a:off x="762951" y="4861510"/>
            <a:ext cx="11581448" cy="639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altLang="ko-KR" sz="18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customerService.tx</a:t>
            </a:r>
            <a:r>
              <a:rPr 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t</a:t>
            </a:r>
          </a:p>
          <a:p>
            <a:pPr marL="0" indent="0">
              <a:lnSpc>
                <a:spcPts val="2800"/>
              </a:lnSpc>
              <a:buNone/>
            </a:pPr>
            <a:r>
              <a:rPr lang="ko-KR" alt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계좌고유번호 ● </a:t>
            </a:r>
            <a:r>
              <a:rPr lang="ko-KR" altLang="en-US" sz="1750" dirty="0" err="1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가입개월수</a:t>
            </a:r>
            <a:r>
              <a:rPr lang="ko-KR" alt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 ●  이자율</a:t>
            </a:r>
            <a:endParaRPr lang="en-US" sz="17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F87AAF-CD13-0F0E-BA6F-AAF5EB50C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51" y="2983904"/>
            <a:ext cx="9923679" cy="1248262"/>
          </a:xfrm>
          <a:prstGeom prst="rect">
            <a:avLst/>
          </a:prstGeom>
        </p:spPr>
      </p:pic>
      <p:pic>
        <p:nvPicPr>
          <p:cNvPr id="8" name="그림 7" descr="텍스트, 폰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58B827AB-DC31-E978-B09E-D3A7DDB64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951" y="5682128"/>
            <a:ext cx="2043749" cy="165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3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CF733-A943-6170-C981-184D82249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AD02F2C9-DF51-405A-0AE8-4851C1362618}"/>
              </a:ext>
            </a:extLst>
          </p:cNvPr>
          <p:cNvSpPr/>
          <p:nvPr/>
        </p:nvSpPr>
        <p:spPr>
          <a:xfrm>
            <a:off x="762953" y="503158"/>
            <a:ext cx="5613440" cy="701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ko-KR" altLang="en-US" sz="4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화면구현 </a:t>
            </a:r>
            <a:r>
              <a:rPr lang="en-US" altLang="ko-KR" sz="4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- </a:t>
            </a:r>
            <a:r>
              <a:rPr lang="ko-KR" altLang="en-US" sz="4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회원가입</a:t>
            </a:r>
            <a:endParaRPr 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 6">
            <a:extLst>
              <a:ext uri="{FF2B5EF4-FFF2-40B4-BE49-F238E27FC236}">
                <a16:creationId xmlns:a16="http://schemas.microsoft.com/office/drawing/2014/main" id="{C8DC440D-4C0B-D6A2-92B1-0C5021468F3D}"/>
              </a:ext>
            </a:extLst>
          </p:cNvPr>
          <p:cNvSpPr/>
          <p:nvPr/>
        </p:nvSpPr>
        <p:spPr>
          <a:xfrm>
            <a:off x="783559" y="3952722"/>
            <a:ext cx="3325892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[</a:t>
            </a:r>
            <a:r>
              <a:rPr lang="ko-KR" alt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입력 </a:t>
            </a:r>
            <a:r>
              <a:rPr lang="en-US" altLang="ko-KR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: 2</a:t>
            </a: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]</a:t>
            </a:r>
            <a:endParaRPr 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 7">
            <a:extLst>
              <a:ext uri="{FF2B5EF4-FFF2-40B4-BE49-F238E27FC236}">
                <a16:creationId xmlns:a16="http://schemas.microsoft.com/office/drawing/2014/main" id="{B3BE9108-6BB6-5319-B834-0E9A8E727526}"/>
              </a:ext>
            </a:extLst>
          </p:cNvPr>
          <p:cNvSpPr/>
          <p:nvPr/>
        </p:nvSpPr>
        <p:spPr>
          <a:xfrm>
            <a:off x="648652" y="8892508"/>
            <a:ext cx="6857048" cy="639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customer.txt</a:t>
            </a:r>
          </a:p>
          <a:p>
            <a:pPr marL="0" indent="0">
              <a:lnSpc>
                <a:spcPts val="2800"/>
              </a:lnSpc>
              <a:buNone/>
            </a:pPr>
            <a:r>
              <a:rPr lang="ko-KR" alt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고유번호 ● 이름 ● 아이디 ● 비밀번호 ● 전화번호 ● 가입일</a:t>
            </a:r>
            <a:endParaRPr lang="en-US" sz="17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3714D86-9C5E-A808-EC2E-070A2AED6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57" y="1555554"/>
            <a:ext cx="6377176" cy="2046407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913F844-87B1-A6FA-77C6-DD758A80E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257" y="4385051"/>
            <a:ext cx="6377176" cy="305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89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53A9B-80AE-DF3D-7D33-7C0A77D6C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6FCEEA3C-F618-57BF-C221-E70A0D0A071C}"/>
              </a:ext>
            </a:extLst>
          </p:cNvPr>
          <p:cNvSpPr/>
          <p:nvPr/>
        </p:nvSpPr>
        <p:spPr>
          <a:xfrm>
            <a:off x="762953" y="503158"/>
            <a:ext cx="5613440" cy="701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ko-KR" altLang="en-US" sz="4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화면구현 </a:t>
            </a:r>
            <a:r>
              <a:rPr lang="en-US" altLang="ko-KR" sz="4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- </a:t>
            </a:r>
            <a:r>
              <a:rPr lang="ko-KR" altLang="en-US" sz="4400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계정찾기</a:t>
            </a:r>
            <a:endParaRPr 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 7">
            <a:extLst>
              <a:ext uri="{FF2B5EF4-FFF2-40B4-BE49-F238E27FC236}">
                <a16:creationId xmlns:a16="http://schemas.microsoft.com/office/drawing/2014/main" id="{F32577E8-7F4E-EDC3-EAF7-365C94D2DE84}"/>
              </a:ext>
            </a:extLst>
          </p:cNvPr>
          <p:cNvSpPr/>
          <p:nvPr/>
        </p:nvSpPr>
        <p:spPr>
          <a:xfrm>
            <a:off x="648652" y="8892508"/>
            <a:ext cx="6857048" cy="639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customer.txt</a:t>
            </a:r>
          </a:p>
          <a:p>
            <a:pPr marL="0" indent="0">
              <a:lnSpc>
                <a:spcPts val="2800"/>
              </a:lnSpc>
              <a:buNone/>
            </a:pPr>
            <a:r>
              <a:rPr lang="ko-KR" alt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고유번호 ● 이름 ● 아이디 ● 비밀번호 ● 전화번호 ● 가입일</a:t>
            </a:r>
            <a:endParaRPr lang="en-US" sz="17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41069CA-0725-1A5B-BE5E-C8BD96983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57" y="1555554"/>
            <a:ext cx="6377176" cy="2046407"/>
          </a:xfrm>
          <a:prstGeom prst="rect">
            <a:avLst/>
          </a:prstGeom>
        </p:spPr>
      </p:pic>
      <p:sp>
        <p:nvSpPr>
          <p:cNvPr id="13" name="Text 6">
            <a:extLst>
              <a:ext uri="{FF2B5EF4-FFF2-40B4-BE49-F238E27FC236}">
                <a16:creationId xmlns:a16="http://schemas.microsoft.com/office/drawing/2014/main" id="{C0AEBDD0-8D37-8AA7-DFCF-E024D119E48F}"/>
              </a:ext>
            </a:extLst>
          </p:cNvPr>
          <p:cNvSpPr/>
          <p:nvPr/>
        </p:nvSpPr>
        <p:spPr>
          <a:xfrm>
            <a:off x="809292" y="4114800"/>
            <a:ext cx="3325892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[</a:t>
            </a:r>
            <a:r>
              <a:rPr lang="ko-KR" alt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입력 </a:t>
            </a:r>
            <a:r>
              <a:rPr lang="en-US" altLang="ko-KR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: 3</a:t>
            </a: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]</a:t>
            </a:r>
            <a:endParaRPr 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D90D565-9B8C-845D-F023-801A53EA1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92" y="4546778"/>
            <a:ext cx="6341141" cy="1700456"/>
          </a:xfrm>
          <a:prstGeom prst="rect">
            <a:avLst/>
          </a:prstGeom>
        </p:spPr>
      </p:pic>
      <p:sp>
        <p:nvSpPr>
          <p:cNvPr id="16" name="Text 6">
            <a:extLst>
              <a:ext uri="{FF2B5EF4-FFF2-40B4-BE49-F238E27FC236}">
                <a16:creationId xmlns:a16="http://schemas.microsoft.com/office/drawing/2014/main" id="{26EDA5AB-A07A-228E-7969-03589055BD79}"/>
              </a:ext>
            </a:extLst>
          </p:cNvPr>
          <p:cNvSpPr/>
          <p:nvPr/>
        </p:nvSpPr>
        <p:spPr>
          <a:xfrm>
            <a:off x="7505700" y="409516"/>
            <a:ext cx="3325892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ko-KR" altLang="en-US" sz="2400" dirty="0" err="1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계정찾기</a:t>
            </a:r>
            <a:r>
              <a:rPr lang="ko-KR" alt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 </a:t>
            </a:r>
            <a:r>
              <a:rPr lang="en-US" altLang="ko-KR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- </a:t>
            </a: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[</a:t>
            </a:r>
            <a:r>
              <a:rPr lang="ko-KR" alt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입력</a:t>
            </a:r>
            <a:r>
              <a:rPr lang="en-US" altLang="ko-KR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1</a:t>
            </a: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]</a:t>
            </a:r>
            <a:endParaRPr 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1E932A14-C79E-49D3-C81D-0782E643C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1433" y="941362"/>
            <a:ext cx="5219367" cy="3131620"/>
          </a:xfrm>
          <a:prstGeom prst="rect">
            <a:avLst/>
          </a:prstGeom>
        </p:spPr>
      </p:pic>
      <p:pic>
        <p:nvPicPr>
          <p:cNvPr id="19" name="그림 1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E7D8353-6C80-C02F-2392-63E2818D64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1433" y="4864940"/>
            <a:ext cx="6377176" cy="3117095"/>
          </a:xfrm>
          <a:prstGeom prst="rect">
            <a:avLst/>
          </a:prstGeom>
        </p:spPr>
      </p:pic>
      <p:sp>
        <p:nvSpPr>
          <p:cNvPr id="20" name="Text 6">
            <a:extLst>
              <a:ext uri="{FF2B5EF4-FFF2-40B4-BE49-F238E27FC236}">
                <a16:creationId xmlns:a16="http://schemas.microsoft.com/office/drawing/2014/main" id="{D3B356C6-7BB7-A264-CA51-464322579D3A}"/>
              </a:ext>
            </a:extLst>
          </p:cNvPr>
          <p:cNvSpPr/>
          <p:nvPr/>
        </p:nvSpPr>
        <p:spPr>
          <a:xfrm>
            <a:off x="7505700" y="4450497"/>
            <a:ext cx="3325892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ko-KR" altLang="en-US" sz="2400" dirty="0" err="1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계정찾기</a:t>
            </a:r>
            <a:r>
              <a:rPr lang="ko-KR" alt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 </a:t>
            </a:r>
            <a:r>
              <a:rPr lang="en-US" altLang="ko-KR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–</a:t>
            </a: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[</a:t>
            </a:r>
            <a:r>
              <a:rPr lang="ko-KR" alt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입력</a:t>
            </a:r>
            <a:r>
              <a:rPr lang="en-US" altLang="ko-KR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2</a:t>
            </a: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]</a:t>
            </a:r>
            <a:endParaRPr 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40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809FE-2DA2-FCD9-BF61-89D37C019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F5EC4821-6FEA-464F-1D7B-563BE7D44955}"/>
              </a:ext>
            </a:extLst>
          </p:cNvPr>
          <p:cNvSpPr/>
          <p:nvPr/>
        </p:nvSpPr>
        <p:spPr>
          <a:xfrm>
            <a:off x="762952" y="503158"/>
            <a:ext cx="6234745" cy="701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ko-KR" altLang="en-US" sz="4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화면구현 </a:t>
            </a:r>
            <a:r>
              <a:rPr lang="en-US" altLang="ko-KR" sz="4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– </a:t>
            </a:r>
            <a:r>
              <a:rPr lang="ko-KR" altLang="en-US" sz="4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로그인</a:t>
            </a:r>
            <a:r>
              <a:rPr lang="en-US" altLang="ko-KR" sz="4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,</a:t>
            </a:r>
            <a:r>
              <a:rPr lang="ko-KR" altLang="en-US" sz="4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이체</a:t>
            </a:r>
            <a:endParaRPr 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 7">
            <a:extLst>
              <a:ext uri="{FF2B5EF4-FFF2-40B4-BE49-F238E27FC236}">
                <a16:creationId xmlns:a16="http://schemas.microsoft.com/office/drawing/2014/main" id="{5B8EBB01-EDD8-2B0F-F2C0-EC938FBE830F}"/>
              </a:ext>
            </a:extLst>
          </p:cNvPr>
          <p:cNvSpPr/>
          <p:nvPr/>
        </p:nvSpPr>
        <p:spPr>
          <a:xfrm>
            <a:off x="648652" y="8892508"/>
            <a:ext cx="6857048" cy="639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customer.txt</a:t>
            </a:r>
          </a:p>
          <a:p>
            <a:pPr marL="0" indent="0">
              <a:lnSpc>
                <a:spcPts val="2800"/>
              </a:lnSpc>
              <a:buNone/>
            </a:pPr>
            <a:r>
              <a:rPr lang="ko-KR" alt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고유번호 ● 이름 ● 아이디 ● 비밀번호 ● 전화번호 ● 가입일</a:t>
            </a:r>
            <a:endParaRPr lang="en-US" sz="17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8D1EA36F-0721-3D30-C626-813C193E5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93" y="4495647"/>
            <a:ext cx="6234746" cy="31233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E0C8D5A-7AE6-5901-1B83-9946F9D20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953" y="1291781"/>
            <a:ext cx="5046646" cy="1619446"/>
          </a:xfrm>
          <a:prstGeom prst="rect">
            <a:avLst/>
          </a:prstGeom>
        </p:spPr>
      </p:pic>
      <p:sp>
        <p:nvSpPr>
          <p:cNvPr id="9" name="Text 6">
            <a:extLst>
              <a:ext uri="{FF2B5EF4-FFF2-40B4-BE49-F238E27FC236}">
                <a16:creationId xmlns:a16="http://schemas.microsoft.com/office/drawing/2014/main" id="{FFF15201-0BD7-C09B-8A01-0D1BE9D39563}"/>
              </a:ext>
            </a:extLst>
          </p:cNvPr>
          <p:cNvSpPr/>
          <p:nvPr/>
        </p:nvSpPr>
        <p:spPr>
          <a:xfrm>
            <a:off x="809292" y="3141708"/>
            <a:ext cx="3325892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[</a:t>
            </a:r>
            <a:r>
              <a:rPr lang="ko-KR" alt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입력 </a:t>
            </a:r>
            <a:r>
              <a:rPr lang="en-US" altLang="ko-KR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: 1</a:t>
            </a: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]</a:t>
            </a:r>
            <a:endParaRPr 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34B58F-9AF5-4C02-891F-0B227A6CB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293" y="3582779"/>
            <a:ext cx="3229308" cy="622314"/>
          </a:xfrm>
          <a:prstGeom prst="rect">
            <a:avLst/>
          </a:prstGeom>
        </p:spPr>
      </p:pic>
      <p:sp>
        <p:nvSpPr>
          <p:cNvPr id="12" name="Text 6">
            <a:extLst>
              <a:ext uri="{FF2B5EF4-FFF2-40B4-BE49-F238E27FC236}">
                <a16:creationId xmlns:a16="http://schemas.microsoft.com/office/drawing/2014/main" id="{11528884-4B7C-D446-7AF3-6231A706F601}"/>
              </a:ext>
            </a:extLst>
          </p:cNvPr>
          <p:cNvSpPr/>
          <p:nvPr/>
        </p:nvSpPr>
        <p:spPr>
          <a:xfrm>
            <a:off x="7505700" y="323552"/>
            <a:ext cx="3325892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ko-KR" alt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로그인 메뉴 </a:t>
            </a:r>
            <a:r>
              <a:rPr lang="en-US" altLang="ko-KR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- </a:t>
            </a: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[</a:t>
            </a:r>
            <a:r>
              <a:rPr lang="ko-KR" alt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입력 </a:t>
            </a:r>
            <a:r>
              <a:rPr lang="en-US" altLang="ko-KR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: 1</a:t>
            </a: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]</a:t>
            </a:r>
            <a:endParaRPr 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 descr="텍스트, 스크린샷, 디스플레이, 폰트이(가) 표시된 사진&#10;&#10;자동 생성된 설명">
            <a:extLst>
              <a:ext uri="{FF2B5EF4-FFF2-40B4-BE49-F238E27FC236}">
                <a16:creationId xmlns:a16="http://schemas.microsoft.com/office/drawing/2014/main" id="{357A5EE7-6DAC-C73E-C515-069930FCEF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853975"/>
            <a:ext cx="7090475" cy="450050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B96990B-434E-2700-71BB-82B9A7C8E8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5556501"/>
            <a:ext cx="7090475" cy="218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570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C5A97-7CD9-9358-0C79-9D3CFE101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8215286-2216-ACA8-0030-95081122F68C}"/>
              </a:ext>
            </a:extLst>
          </p:cNvPr>
          <p:cNvSpPr/>
          <p:nvPr/>
        </p:nvSpPr>
        <p:spPr>
          <a:xfrm>
            <a:off x="762952" y="503158"/>
            <a:ext cx="6234745" cy="701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ko-KR" altLang="en-US" sz="4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화면구현 </a:t>
            </a:r>
            <a:r>
              <a:rPr lang="en-US" altLang="ko-KR" sz="4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– </a:t>
            </a:r>
            <a:r>
              <a:rPr lang="ko-KR" altLang="en-US" sz="4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계좌</a:t>
            </a:r>
            <a:endParaRPr 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 7">
            <a:extLst>
              <a:ext uri="{FF2B5EF4-FFF2-40B4-BE49-F238E27FC236}">
                <a16:creationId xmlns:a16="http://schemas.microsoft.com/office/drawing/2014/main" id="{4C89E629-47AD-7FA2-E720-00E2C0A4106A}"/>
              </a:ext>
            </a:extLst>
          </p:cNvPr>
          <p:cNvSpPr/>
          <p:nvPr/>
        </p:nvSpPr>
        <p:spPr>
          <a:xfrm>
            <a:off x="648652" y="8892508"/>
            <a:ext cx="6857048" cy="639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customer.txt</a:t>
            </a:r>
          </a:p>
          <a:p>
            <a:pPr marL="0" indent="0">
              <a:lnSpc>
                <a:spcPts val="2800"/>
              </a:lnSpc>
              <a:buNone/>
            </a:pPr>
            <a:r>
              <a:rPr lang="ko-KR" alt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고유번호 ● 이름 ● 아이디 ● 비밀번호 ● 전화번호 ● 가입일</a:t>
            </a:r>
            <a:endParaRPr lang="en-US" sz="17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EB504FAA-CFDC-054A-DB9C-F561DD08B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51" y="1263369"/>
            <a:ext cx="4215449" cy="2111747"/>
          </a:xfrm>
          <a:prstGeom prst="rect">
            <a:avLst/>
          </a:prstGeom>
        </p:spPr>
      </p:pic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65BDC73-0473-F697-8401-4EF4EF041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711" y="199201"/>
            <a:ext cx="8161769" cy="3481752"/>
          </a:xfrm>
          <a:prstGeom prst="rect">
            <a:avLst/>
          </a:prstGeom>
        </p:spPr>
      </p:pic>
      <p:pic>
        <p:nvPicPr>
          <p:cNvPr id="9" name="그림 8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F61EC19F-8BBF-9C3C-49AE-26F7BED413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3968" y="3814303"/>
            <a:ext cx="8288681" cy="4003630"/>
          </a:xfrm>
          <a:prstGeom prst="rect">
            <a:avLst/>
          </a:prstGeom>
        </p:spPr>
      </p:pic>
      <p:sp>
        <p:nvSpPr>
          <p:cNvPr id="18" name="Text 6">
            <a:extLst>
              <a:ext uri="{FF2B5EF4-FFF2-40B4-BE49-F238E27FC236}">
                <a16:creationId xmlns:a16="http://schemas.microsoft.com/office/drawing/2014/main" id="{0F00FA59-46BD-E1CD-F2B0-2446D24DC7A6}"/>
              </a:ext>
            </a:extLst>
          </p:cNvPr>
          <p:cNvSpPr/>
          <p:nvPr/>
        </p:nvSpPr>
        <p:spPr>
          <a:xfrm>
            <a:off x="3575610" y="3588161"/>
            <a:ext cx="3325892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[</a:t>
            </a:r>
            <a:r>
              <a:rPr lang="ko-KR" alt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입력 </a:t>
            </a:r>
            <a:r>
              <a:rPr lang="en-US" altLang="ko-KR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: 1</a:t>
            </a: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]</a:t>
            </a:r>
            <a:endParaRPr 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 6">
            <a:extLst>
              <a:ext uri="{FF2B5EF4-FFF2-40B4-BE49-F238E27FC236}">
                <a16:creationId xmlns:a16="http://schemas.microsoft.com/office/drawing/2014/main" id="{601AC9E9-3CE5-09B6-273E-FDCF4A25E204}"/>
              </a:ext>
            </a:extLst>
          </p:cNvPr>
          <p:cNvSpPr/>
          <p:nvPr/>
        </p:nvSpPr>
        <p:spPr>
          <a:xfrm>
            <a:off x="3575610" y="4102622"/>
            <a:ext cx="3325892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[</a:t>
            </a:r>
            <a:r>
              <a:rPr lang="ko-KR" alt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입력 </a:t>
            </a:r>
            <a:r>
              <a:rPr lang="en-US" altLang="ko-KR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: 2</a:t>
            </a: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]</a:t>
            </a:r>
            <a:endParaRPr 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8040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C9694-6702-8E5C-D74D-C7B52D291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2F0703C9-97DD-F315-40A1-1ADFF9748EBD}"/>
              </a:ext>
            </a:extLst>
          </p:cNvPr>
          <p:cNvSpPr/>
          <p:nvPr/>
        </p:nvSpPr>
        <p:spPr>
          <a:xfrm>
            <a:off x="762952" y="503158"/>
            <a:ext cx="6234745" cy="701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ko-KR" altLang="en-US" sz="4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화면구현 </a:t>
            </a:r>
            <a:r>
              <a:rPr lang="en-US" altLang="ko-KR" sz="4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– </a:t>
            </a:r>
            <a:r>
              <a:rPr lang="ko-KR" altLang="en-US" sz="4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계좌</a:t>
            </a:r>
            <a:endParaRPr 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 7">
            <a:extLst>
              <a:ext uri="{FF2B5EF4-FFF2-40B4-BE49-F238E27FC236}">
                <a16:creationId xmlns:a16="http://schemas.microsoft.com/office/drawing/2014/main" id="{DFC9D437-4B54-1DA3-3C69-F8FAE41BB7AF}"/>
              </a:ext>
            </a:extLst>
          </p:cNvPr>
          <p:cNvSpPr/>
          <p:nvPr/>
        </p:nvSpPr>
        <p:spPr>
          <a:xfrm>
            <a:off x="648652" y="8892508"/>
            <a:ext cx="6857048" cy="639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customer.txt</a:t>
            </a:r>
          </a:p>
          <a:p>
            <a:pPr marL="0" indent="0">
              <a:lnSpc>
                <a:spcPts val="2800"/>
              </a:lnSpc>
              <a:buNone/>
            </a:pPr>
            <a:r>
              <a:rPr lang="ko-KR" alt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고유번호 ● 이름 ● 아이디 ● 비밀번호 ● 전화번호 ● 가입일</a:t>
            </a:r>
            <a:endParaRPr lang="en-US" sz="17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3054CCD5-89D6-6500-7068-D58950FFF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52" y="1263836"/>
            <a:ext cx="4640269" cy="1475892"/>
          </a:xfrm>
          <a:prstGeom prst="rect">
            <a:avLst/>
          </a:prstGeom>
        </p:spPr>
      </p:pic>
      <p:pic>
        <p:nvPicPr>
          <p:cNvPr id="11" name="그림 1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40E44AE-6DE7-0A75-DFB4-F9111A4DA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52" y="3987490"/>
            <a:ext cx="5390198" cy="2269302"/>
          </a:xfrm>
          <a:prstGeom prst="rect">
            <a:avLst/>
          </a:prstGeom>
        </p:spPr>
      </p:pic>
      <p:pic>
        <p:nvPicPr>
          <p:cNvPr id="14" name="그림 1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CCA5DA09-2297-87A3-EBB3-C5B649714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3645" y="1233851"/>
            <a:ext cx="6858103" cy="4213325"/>
          </a:xfrm>
          <a:prstGeom prst="rect">
            <a:avLst/>
          </a:prstGeom>
        </p:spPr>
      </p:pic>
      <p:pic>
        <p:nvPicPr>
          <p:cNvPr id="16" name="그림 15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1EF9369C-65BE-E274-72A3-7E5BE4635E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3645" y="5673514"/>
            <a:ext cx="5868455" cy="1821801"/>
          </a:xfrm>
          <a:prstGeom prst="rect">
            <a:avLst/>
          </a:prstGeom>
        </p:spPr>
      </p:pic>
      <p:sp>
        <p:nvSpPr>
          <p:cNvPr id="2" name="Text 6">
            <a:extLst>
              <a:ext uri="{FF2B5EF4-FFF2-40B4-BE49-F238E27FC236}">
                <a16:creationId xmlns:a16="http://schemas.microsoft.com/office/drawing/2014/main" id="{EB4D72D9-30EA-477E-652E-938A1B5AA3B5}"/>
              </a:ext>
            </a:extLst>
          </p:cNvPr>
          <p:cNvSpPr/>
          <p:nvPr/>
        </p:nvSpPr>
        <p:spPr>
          <a:xfrm>
            <a:off x="809292" y="3518768"/>
            <a:ext cx="3325892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[</a:t>
            </a:r>
            <a:r>
              <a:rPr lang="ko-KR" alt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입력 </a:t>
            </a:r>
            <a:r>
              <a:rPr lang="en-US" altLang="ko-KR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: 3</a:t>
            </a: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]</a:t>
            </a:r>
            <a:endParaRPr 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 6">
            <a:extLst>
              <a:ext uri="{FF2B5EF4-FFF2-40B4-BE49-F238E27FC236}">
                <a16:creationId xmlns:a16="http://schemas.microsoft.com/office/drawing/2014/main" id="{A17299E9-E3F5-9A63-72DD-0D1754F20A81}"/>
              </a:ext>
            </a:extLst>
          </p:cNvPr>
          <p:cNvSpPr/>
          <p:nvPr/>
        </p:nvSpPr>
        <p:spPr>
          <a:xfrm>
            <a:off x="7344251" y="648301"/>
            <a:ext cx="3325892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[</a:t>
            </a:r>
            <a:r>
              <a:rPr lang="ko-KR" alt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입력 </a:t>
            </a:r>
            <a:r>
              <a:rPr lang="en-US" altLang="ko-KR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: 4</a:t>
            </a: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]</a:t>
            </a:r>
            <a:endParaRPr 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2591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64AC3-9184-F80D-0489-E0619769F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28EF0081-422A-0073-8352-3AFF9097BD08}"/>
              </a:ext>
            </a:extLst>
          </p:cNvPr>
          <p:cNvSpPr/>
          <p:nvPr/>
        </p:nvSpPr>
        <p:spPr>
          <a:xfrm>
            <a:off x="762952" y="503158"/>
            <a:ext cx="6234745" cy="701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ko-KR" altLang="en-US" sz="4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화면구현 </a:t>
            </a:r>
            <a:r>
              <a:rPr lang="en-US" altLang="ko-KR" sz="4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– </a:t>
            </a:r>
            <a:r>
              <a:rPr lang="ko-KR" altLang="en-US" sz="4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카드</a:t>
            </a:r>
            <a:r>
              <a:rPr lang="en-US" altLang="ko-KR" sz="4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, </a:t>
            </a:r>
            <a:r>
              <a:rPr lang="ko-KR" altLang="en-US" sz="4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조회</a:t>
            </a:r>
            <a:endParaRPr 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 7">
            <a:extLst>
              <a:ext uri="{FF2B5EF4-FFF2-40B4-BE49-F238E27FC236}">
                <a16:creationId xmlns:a16="http://schemas.microsoft.com/office/drawing/2014/main" id="{32156145-CD09-D0AF-F0D3-D560F874841C}"/>
              </a:ext>
            </a:extLst>
          </p:cNvPr>
          <p:cNvSpPr/>
          <p:nvPr/>
        </p:nvSpPr>
        <p:spPr>
          <a:xfrm>
            <a:off x="648652" y="8892508"/>
            <a:ext cx="6857048" cy="639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customer.txt</a:t>
            </a:r>
          </a:p>
          <a:p>
            <a:pPr marL="0" indent="0">
              <a:lnSpc>
                <a:spcPts val="2800"/>
              </a:lnSpc>
              <a:buNone/>
            </a:pPr>
            <a:r>
              <a:rPr lang="ko-KR" alt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고유번호 ● 이름 ● 아이디 ● 비밀번호 ● 전화번호 ● 가입일</a:t>
            </a:r>
            <a:endParaRPr lang="en-US" sz="17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AFECB6CD-6350-3934-F2D7-C7F244BDE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51" y="1263369"/>
            <a:ext cx="4215449" cy="2111747"/>
          </a:xfrm>
          <a:prstGeom prst="rect">
            <a:avLst/>
          </a:prstGeom>
        </p:spPr>
      </p:pic>
      <p:sp>
        <p:nvSpPr>
          <p:cNvPr id="12" name="Text 6">
            <a:extLst>
              <a:ext uri="{FF2B5EF4-FFF2-40B4-BE49-F238E27FC236}">
                <a16:creationId xmlns:a16="http://schemas.microsoft.com/office/drawing/2014/main" id="{2112A05E-84BA-8DC9-75A0-57F4569935FF}"/>
              </a:ext>
            </a:extLst>
          </p:cNvPr>
          <p:cNvSpPr/>
          <p:nvPr/>
        </p:nvSpPr>
        <p:spPr>
          <a:xfrm>
            <a:off x="6871432" y="1263369"/>
            <a:ext cx="3325892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ko-KR" alt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카드 메뉴 </a:t>
            </a:r>
            <a:r>
              <a:rPr lang="en-US" altLang="ko-KR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- </a:t>
            </a: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[</a:t>
            </a:r>
            <a:r>
              <a:rPr lang="ko-KR" alt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입력 </a:t>
            </a:r>
            <a:r>
              <a:rPr lang="en-US" altLang="ko-KR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: 1</a:t>
            </a: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]</a:t>
            </a:r>
            <a:endParaRPr 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C13C0D4-E7D5-518C-E316-3DCAE0412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952" y="4348564"/>
            <a:ext cx="5955349" cy="141399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2ADF9A5-1202-2A6B-3752-F5615EF8C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1432" y="1710974"/>
            <a:ext cx="7352568" cy="2001138"/>
          </a:xfrm>
          <a:prstGeom prst="rect">
            <a:avLst/>
          </a:prstGeom>
        </p:spPr>
      </p:pic>
      <p:sp>
        <p:nvSpPr>
          <p:cNvPr id="13" name="Text 6">
            <a:extLst>
              <a:ext uri="{FF2B5EF4-FFF2-40B4-BE49-F238E27FC236}">
                <a16:creationId xmlns:a16="http://schemas.microsoft.com/office/drawing/2014/main" id="{782BC025-6D4A-D327-6439-8FDCF2380CFC}"/>
              </a:ext>
            </a:extLst>
          </p:cNvPr>
          <p:cNvSpPr/>
          <p:nvPr/>
        </p:nvSpPr>
        <p:spPr>
          <a:xfrm>
            <a:off x="751284" y="3878000"/>
            <a:ext cx="3325892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ko-KR" alt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로그인 메뉴 </a:t>
            </a:r>
            <a:r>
              <a:rPr lang="en-US" altLang="ko-KR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- </a:t>
            </a: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[</a:t>
            </a:r>
            <a:r>
              <a:rPr lang="ko-KR" alt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입력 </a:t>
            </a:r>
            <a:r>
              <a:rPr lang="en-US" altLang="ko-KR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: 3</a:t>
            </a: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]</a:t>
            </a:r>
            <a:endParaRPr 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2880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2A91F-D770-B5A3-0EDD-135C11F3F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FD2A94F8-67B1-7FA5-720C-82D68E28CB25}"/>
              </a:ext>
            </a:extLst>
          </p:cNvPr>
          <p:cNvSpPr/>
          <p:nvPr/>
        </p:nvSpPr>
        <p:spPr>
          <a:xfrm>
            <a:off x="762952" y="503158"/>
            <a:ext cx="6234745" cy="701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ko-KR" altLang="en-US" sz="4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화면구현 </a:t>
            </a:r>
            <a:r>
              <a:rPr lang="en-US" altLang="ko-KR" sz="4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– </a:t>
            </a:r>
            <a:r>
              <a:rPr lang="ko-KR" altLang="en-US" sz="4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카드</a:t>
            </a:r>
            <a:r>
              <a:rPr lang="en-US" altLang="ko-KR" sz="4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, </a:t>
            </a:r>
            <a:r>
              <a:rPr lang="ko-KR" altLang="en-US" sz="4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개설</a:t>
            </a:r>
            <a:endParaRPr 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 7">
            <a:extLst>
              <a:ext uri="{FF2B5EF4-FFF2-40B4-BE49-F238E27FC236}">
                <a16:creationId xmlns:a16="http://schemas.microsoft.com/office/drawing/2014/main" id="{E6336222-6863-592B-9922-076D486B8F7A}"/>
              </a:ext>
            </a:extLst>
          </p:cNvPr>
          <p:cNvSpPr/>
          <p:nvPr/>
        </p:nvSpPr>
        <p:spPr>
          <a:xfrm>
            <a:off x="648652" y="8892508"/>
            <a:ext cx="6857048" cy="639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customer.txt</a:t>
            </a:r>
          </a:p>
          <a:p>
            <a:pPr marL="0" indent="0">
              <a:lnSpc>
                <a:spcPts val="2800"/>
              </a:lnSpc>
              <a:buNone/>
            </a:pPr>
            <a:r>
              <a:rPr lang="ko-KR" alt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고유번호 ● 이름 ● 아이디 ● 비밀번호 ● 전화번호 ● 가입일</a:t>
            </a:r>
            <a:endParaRPr lang="en-US" sz="17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6C756D1-A27B-EE16-5F2C-FCEEB7BC6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52" y="1282725"/>
            <a:ext cx="4240848" cy="1006918"/>
          </a:xfrm>
          <a:prstGeom prst="rect">
            <a:avLst/>
          </a:prstGeom>
        </p:spPr>
      </p:pic>
      <p:pic>
        <p:nvPicPr>
          <p:cNvPr id="5" name="그림 4" descr="텍스트, 스크린샷, 폰트, 디스플레이이(가) 표시된 사진&#10;&#10;자동 생성된 설명">
            <a:extLst>
              <a:ext uri="{FF2B5EF4-FFF2-40B4-BE49-F238E27FC236}">
                <a16:creationId xmlns:a16="http://schemas.microsoft.com/office/drawing/2014/main" id="{D8FD51A2-5A0C-BF4B-5160-7B8EFEEB7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953" y="2878757"/>
            <a:ext cx="6742747" cy="4847686"/>
          </a:xfrm>
          <a:prstGeom prst="rect">
            <a:avLst/>
          </a:prstGeom>
        </p:spPr>
      </p:pic>
      <p:sp>
        <p:nvSpPr>
          <p:cNvPr id="6" name="Text 6">
            <a:extLst>
              <a:ext uri="{FF2B5EF4-FFF2-40B4-BE49-F238E27FC236}">
                <a16:creationId xmlns:a16="http://schemas.microsoft.com/office/drawing/2014/main" id="{94F7CCE7-EB95-DFB1-321B-2E5B0E36C427}"/>
              </a:ext>
            </a:extLst>
          </p:cNvPr>
          <p:cNvSpPr/>
          <p:nvPr/>
        </p:nvSpPr>
        <p:spPr>
          <a:xfrm>
            <a:off x="808434" y="2469176"/>
            <a:ext cx="3325892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ko-KR" alt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카드 메뉴 </a:t>
            </a:r>
            <a:r>
              <a:rPr lang="en-US" altLang="ko-KR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– </a:t>
            </a: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[</a:t>
            </a:r>
            <a:r>
              <a:rPr lang="ko-KR" alt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입력 </a:t>
            </a:r>
            <a:r>
              <a:rPr lang="en-US" altLang="ko-KR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: 2</a:t>
            </a: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]</a:t>
            </a:r>
            <a:endParaRPr 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BEC18C0F-4772-6B64-4804-A04B371FF2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8904" y="3461943"/>
            <a:ext cx="6630996" cy="426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52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EC5D3-09AD-FF88-242A-E51060E3B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7704FB46-239B-2B44-C4B6-9C2BA85CE20F}"/>
              </a:ext>
            </a:extLst>
          </p:cNvPr>
          <p:cNvSpPr/>
          <p:nvPr/>
        </p:nvSpPr>
        <p:spPr>
          <a:xfrm>
            <a:off x="762952" y="503158"/>
            <a:ext cx="6234745" cy="701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ko-KR" altLang="en-US" sz="4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화면구현 </a:t>
            </a:r>
            <a:r>
              <a:rPr lang="en-US" altLang="ko-KR" sz="4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– </a:t>
            </a:r>
            <a:r>
              <a:rPr lang="ko-KR" altLang="en-US" sz="4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외환</a:t>
            </a:r>
            <a:r>
              <a:rPr lang="en-US" altLang="ko-KR" sz="4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, </a:t>
            </a:r>
            <a:r>
              <a:rPr lang="ko-KR" altLang="en-US" sz="4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환율조회</a:t>
            </a:r>
            <a:r>
              <a:rPr lang="en-US" altLang="ko-KR" sz="4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, </a:t>
            </a:r>
            <a:r>
              <a:rPr lang="ko-KR" altLang="en-US" sz="4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잔고조회</a:t>
            </a:r>
            <a:endParaRPr 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 7">
            <a:extLst>
              <a:ext uri="{FF2B5EF4-FFF2-40B4-BE49-F238E27FC236}">
                <a16:creationId xmlns:a16="http://schemas.microsoft.com/office/drawing/2014/main" id="{FD758D41-5A53-DF74-9DF0-79F5075AFB20}"/>
              </a:ext>
            </a:extLst>
          </p:cNvPr>
          <p:cNvSpPr/>
          <p:nvPr/>
        </p:nvSpPr>
        <p:spPr>
          <a:xfrm>
            <a:off x="648652" y="8892508"/>
            <a:ext cx="6857048" cy="639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customer.txt</a:t>
            </a:r>
          </a:p>
          <a:p>
            <a:pPr marL="0" indent="0">
              <a:lnSpc>
                <a:spcPts val="2800"/>
              </a:lnSpc>
              <a:buNone/>
            </a:pPr>
            <a:r>
              <a:rPr lang="ko-KR" alt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고유번호 ● 이름 ● 아이디 ● 비밀번호 ● 전화번호 ● 가입일</a:t>
            </a:r>
            <a:endParaRPr lang="en-US" sz="17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 6">
            <a:extLst>
              <a:ext uri="{FF2B5EF4-FFF2-40B4-BE49-F238E27FC236}">
                <a16:creationId xmlns:a16="http://schemas.microsoft.com/office/drawing/2014/main" id="{2BA72752-C05D-7325-1857-12D46F51583C}"/>
              </a:ext>
            </a:extLst>
          </p:cNvPr>
          <p:cNvSpPr/>
          <p:nvPr/>
        </p:nvSpPr>
        <p:spPr>
          <a:xfrm>
            <a:off x="762951" y="3776532"/>
            <a:ext cx="3325892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ko-KR" alt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로그인 메뉴 </a:t>
            </a:r>
            <a:r>
              <a:rPr lang="en-US" altLang="ko-KR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– </a:t>
            </a: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[</a:t>
            </a:r>
            <a:r>
              <a:rPr lang="ko-KR" alt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입력 </a:t>
            </a:r>
            <a:r>
              <a:rPr lang="en-US" altLang="ko-KR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: 2</a:t>
            </a: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]</a:t>
            </a:r>
            <a:endParaRPr 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BEFF96D6-2352-0233-9F3C-68F379DA7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51" y="1255162"/>
            <a:ext cx="4215449" cy="211174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6C89727-B6F7-284A-3F1C-658BA6837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951" y="4188040"/>
            <a:ext cx="6095049" cy="285036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9AD530A-E07A-6327-7803-6BC80AA889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2705" y="1664743"/>
            <a:ext cx="6335078" cy="263298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EE021D9-F1C2-9387-9583-44F9A07624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2705" y="5020794"/>
            <a:ext cx="5778495" cy="2427191"/>
          </a:xfrm>
          <a:prstGeom prst="rect">
            <a:avLst/>
          </a:prstGeom>
        </p:spPr>
      </p:pic>
      <p:sp>
        <p:nvSpPr>
          <p:cNvPr id="17" name="Text 6">
            <a:extLst>
              <a:ext uri="{FF2B5EF4-FFF2-40B4-BE49-F238E27FC236}">
                <a16:creationId xmlns:a16="http://schemas.microsoft.com/office/drawing/2014/main" id="{0E9CB609-D9D9-BE4D-1A8B-FA26DA7CD9EE}"/>
              </a:ext>
            </a:extLst>
          </p:cNvPr>
          <p:cNvSpPr/>
          <p:nvPr/>
        </p:nvSpPr>
        <p:spPr>
          <a:xfrm>
            <a:off x="7601429" y="1255162"/>
            <a:ext cx="3325892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ko-KR" alt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외환 메뉴 </a:t>
            </a:r>
            <a:r>
              <a:rPr lang="en-US" altLang="ko-KR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– </a:t>
            </a: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[</a:t>
            </a:r>
            <a:r>
              <a:rPr lang="ko-KR" alt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입력 </a:t>
            </a:r>
            <a:r>
              <a:rPr lang="en-US" altLang="ko-KR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: 1</a:t>
            </a: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]</a:t>
            </a:r>
            <a:endParaRPr 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 6">
            <a:extLst>
              <a:ext uri="{FF2B5EF4-FFF2-40B4-BE49-F238E27FC236}">
                <a16:creationId xmlns:a16="http://schemas.microsoft.com/office/drawing/2014/main" id="{11B529D8-0F9E-CFA7-AB81-2FEDE1E57DB9}"/>
              </a:ext>
            </a:extLst>
          </p:cNvPr>
          <p:cNvSpPr/>
          <p:nvPr/>
        </p:nvSpPr>
        <p:spPr>
          <a:xfrm>
            <a:off x="7632705" y="4597621"/>
            <a:ext cx="3325892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ko-KR" alt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외환 메뉴 </a:t>
            </a:r>
            <a:r>
              <a:rPr lang="en-US" altLang="ko-KR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– </a:t>
            </a: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[</a:t>
            </a:r>
            <a:r>
              <a:rPr lang="ko-KR" alt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입력 </a:t>
            </a:r>
            <a:r>
              <a:rPr lang="en-US" altLang="ko-KR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: 2</a:t>
            </a: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]</a:t>
            </a:r>
            <a:endParaRPr 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0793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952262"/>
            <a:ext cx="4919305" cy="63249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AE376C4-5A4E-FEC1-E23A-0D20C2D23656}"/>
              </a:ext>
            </a:extLst>
          </p:cNvPr>
          <p:cNvSpPr txBox="1"/>
          <p:nvPr/>
        </p:nvSpPr>
        <p:spPr>
          <a:xfrm>
            <a:off x="6041789" y="2197896"/>
            <a:ext cx="741807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기획의도 및 주제</a:t>
            </a:r>
            <a:endParaRPr lang="en-US" altLang="ko-KR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개발 환경</a:t>
            </a:r>
            <a:endParaRPr lang="en-US" altLang="ko-KR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일정</a:t>
            </a:r>
            <a:endParaRPr lang="en-US" altLang="ko-KR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 sz="2000" dirty="0" err="1">
                <a:solidFill>
                  <a:schemeClr val="bg1"/>
                </a:solidFill>
                <a:latin typeface="+mj-ea"/>
                <a:ea typeface="+mj-ea"/>
              </a:rPr>
              <a:t>팀원별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 담당 기능 구현</a:t>
            </a:r>
            <a:endParaRPr lang="en-US" altLang="ko-KR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순서도</a:t>
            </a:r>
            <a:endParaRPr lang="en-US" altLang="ko-KR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데이터 구조</a:t>
            </a:r>
            <a:endParaRPr lang="en-US" altLang="ko-KR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기능 구현</a:t>
            </a:r>
            <a:endParaRPr lang="en-US" altLang="ko-KR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후기</a:t>
            </a:r>
          </a:p>
        </p:txBody>
      </p:sp>
      <p:sp>
        <p:nvSpPr>
          <p:cNvPr id="22" name="Text 0">
            <a:extLst>
              <a:ext uri="{FF2B5EF4-FFF2-40B4-BE49-F238E27FC236}">
                <a16:creationId xmlns:a16="http://schemas.microsoft.com/office/drawing/2014/main" id="{B10138EA-67F8-B932-D74C-09F1FF87C3B7}"/>
              </a:ext>
            </a:extLst>
          </p:cNvPr>
          <p:cNvSpPr/>
          <p:nvPr/>
        </p:nvSpPr>
        <p:spPr>
          <a:xfrm>
            <a:off x="6041789" y="6378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dirty="0">
                <a:solidFill>
                  <a:srgbClr val="FFFFFF"/>
                </a:solidFill>
                <a:latin typeface="+mj-ea"/>
                <a:ea typeface="+mj-ea"/>
                <a:cs typeface="Saira Medium" pitchFamily="34" charset="-120"/>
              </a:rPr>
              <a:t>목차</a:t>
            </a:r>
            <a:endParaRPr lang="en-US" sz="445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A6546-44CC-3CE1-3077-AD9646487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44D3B141-4B3E-D26F-DA6B-6B9E635810AA}"/>
              </a:ext>
            </a:extLst>
          </p:cNvPr>
          <p:cNvSpPr/>
          <p:nvPr/>
        </p:nvSpPr>
        <p:spPr>
          <a:xfrm>
            <a:off x="762952" y="503158"/>
            <a:ext cx="6234745" cy="701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ko-KR" altLang="en-US" sz="4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화면구현 </a:t>
            </a:r>
            <a:r>
              <a:rPr lang="en-US" altLang="ko-KR" sz="4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– </a:t>
            </a:r>
            <a:r>
              <a:rPr lang="ko-KR" altLang="en-US" sz="4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외환</a:t>
            </a:r>
            <a:r>
              <a:rPr lang="en-US" altLang="ko-KR" sz="4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, </a:t>
            </a:r>
            <a:r>
              <a:rPr lang="ko-KR" altLang="en-US" sz="4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구매</a:t>
            </a:r>
            <a:endParaRPr 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 7">
            <a:extLst>
              <a:ext uri="{FF2B5EF4-FFF2-40B4-BE49-F238E27FC236}">
                <a16:creationId xmlns:a16="http://schemas.microsoft.com/office/drawing/2014/main" id="{48B9F89B-06A6-A1C7-130A-703EEFA99FB7}"/>
              </a:ext>
            </a:extLst>
          </p:cNvPr>
          <p:cNvSpPr/>
          <p:nvPr/>
        </p:nvSpPr>
        <p:spPr>
          <a:xfrm>
            <a:off x="648652" y="8892508"/>
            <a:ext cx="6857048" cy="639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customer.txt</a:t>
            </a:r>
          </a:p>
          <a:p>
            <a:pPr marL="0" indent="0">
              <a:lnSpc>
                <a:spcPts val="2800"/>
              </a:lnSpc>
              <a:buNone/>
            </a:pPr>
            <a:r>
              <a:rPr lang="ko-KR" alt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고유번호 ● 이름 ● 아이디 ● 비밀번호 ● 전화번호 ● 가입일</a:t>
            </a:r>
            <a:endParaRPr lang="en-US" sz="17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 6">
            <a:extLst>
              <a:ext uri="{FF2B5EF4-FFF2-40B4-BE49-F238E27FC236}">
                <a16:creationId xmlns:a16="http://schemas.microsoft.com/office/drawing/2014/main" id="{16827A85-2E25-49C9-FFC4-F9B4D06304C7}"/>
              </a:ext>
            </a:extLst>
          </p:cNvPr>
          <p:cNvSpPr/>
          <p:nvPr/>
        </p:nvSpPr>
        <p:spPr>
          <a:xfrm>
            <a:off x="762951" y="3776532"/>
            <a:ext cx="3325892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ko-KR" alt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외환 메뉴 </a:t>
            </a:r>
            <a:r>
              <a:rPr lang="en-US" altLang="ko-KR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– </a:t>
            </a: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[</a:t>
            </a:r>
            <a:r>
              <a:rPr lang="ko-KR" alt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입력 </a:t>
            </a:r>
            <a:r>
              <a:rPr lang="en-US" altLang="ko-KR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: 3</a:t>
            </a: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]</a:t>
            </a:r>
            <a:endParaRPr 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FEABA91-6E85-3D24-E398-4E9504D10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51" y="1204793"/>
            <a:ext cx="4418649" cy="20663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DC5190E-5A5D-7077-1C48-53194C1F7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105" y="4188041"/>
            <a:ext cx="5561956" cy="22889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F8ABC3E-E46E-FA4B-525C-51B5397F23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564005"/>
            <a:ext cx="6458851" cy="3591426"/>
          </a:xfrm>
          <a:prstGeom prst="rect">
            <a:avLst/>
          </a:prstGeom>
        </p:spPr>
      </p:pic>
      <p:sp>
        <p:nvSpPr>
          <p:cNvPr id="11" name="Text 6">
            <a:extLst>
              <a:ext uri="{FF2B5EF4-FFF2-40B4-BE49-F238E27FC236}">
                <a16:creationId xmlns:a16="http://schemas.microsoft.com/office/drawing/2014/main" id="{8D161E59-75D1-2D5D-B8E3-468245F5111D}"/>
              </a:ext>
            </a:extLst>
          </p:cNvPr>
          <p:cNvSpPr/>
          <p:nvPr/>
        </p:nvSpPr>
        <p:spPr>
          <a:xfrm>
            <a:off x="7315200" y="1204793"/>
            <a:ext cx="3325892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ko-KR" alt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외환 구매 </a:t>
            </a:r>
            <a:r>
              <a:rPr lang="en-US" altLang="ko-KR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– </a:t>
            </a: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[</a:t>
            </a:r>
            <a:r>
              <a:rPr lang="ko-KR" alt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입력 </a:t>
            </a:r>
            <a:r>
              <a:rPr lang="en-US" altLang="ko-KR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: 1</a:t>
            </a: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]</a:t>
            </a:r>
            <a:endParaRPr 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404A15-E4F7-8BA4-6BB0-A20D2732AE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8266" y="5298181"/>
            <a:ext cx="5816601" cy="161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646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27AAC-03CD-5681-444E-841CA4524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A60A1E01-5A2B-2D41-C3F9-EA02459591BD}"/>
              </a:ext>
            </a:extLst>
          </p:cNvPr>
          <p:cNvSpPr/>
          <p:nvPr/>
        </p:nvSpPr>
        <p:spPr>
          <a:xfrm>
            <a:off x="762952" y="503158"/>
            <a:ext cx="6234745" cy="701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ko-KR" altLang="en-US" sz="4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화면구현 </a:t>
            </a:r>
            <a:r>
              <a:rPr lang="en-US" altLang="ko-KR" sz="4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– </a:t>
            </a:r>
            <a:r>
              <a:rPr lang="ko-KR" altLang="en-US" sz="4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외환</a:t>
            </a:r>
            <a:r>
              <a:rPr lang="en-US" altLang="ko-KR" sz="4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, </a:t>
            </a:r>
            <a:r>
              <a:rPr lang="ko-KR" altLang="en-US" sz="4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판매</a:t>
            </a:r>
            <a:endParaRPr 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 7">
            <a:extLst>
              <a:ext uri="{FF2B5EF4-FFF2-40B4-BE49-F238E27FC236}">
                <a16:creationId xmlns:a16="http://schemas.microsoft.com/office/drawing/2014/main" id="{AD545882-8B7F-D295-3DBB-E914F6EF02AC}"/>
              </a:ext>
            </a:extLst>
          </p:cNvPr>
          <p:cNvSpPr/>
          <p:nvPr/>
        </p:nvSpPr>
        <p:spPr>
          <a:xfrm>
            <a:off x="648652" y="8892508"/>
            <a:ext cx="6857048" cy="639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customer.txt</a:t>
            </a:r>
          </a:p>
          <a:p>
            <a:pPr marL="0" indent="0">
              <a:lnSpc>
                <a:spcPts val="2800"/>
              </a:lnSpc>
              <a:buNone/>
            </a:pPr>
            <a:r>
              <a:rPr lang="ko-KR" alt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고유번호 ● 이름 ● 아이디 ● 비밀번호 ● 전화번호 ● 가입일</a:t>
            </a:r>
            <a:endParaRPr lang="en-US" sz="17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 6">
            <a:extLst>
              <a:ext uri="{FF2B5EF4-FFF2-40B4-BE49-F238E27FC236}">
                <a16:creationId xmlns:a16="http://schemas.microsoft.com/office/drawing/2014/main" id="{B24ED99F-668C-8F6C-FE68-B20BFE1E3286}"/>
              </a:ext>
            </a:extLst>
          </p:cNvPr>
          <p:cNvSpPr/>
          <p:nvPr/>
        </p:nvSpPr>
        <p:spPr>
          <a:xfrm>
            <a:off x="762951" y="3776532"/>
            <a:ext cx="3325892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ko-KR" alt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외환 메뉴 </a:t>
            </a:r>
            <a:r>
              <a:rPr lang="en-US" altLang="ko-KR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– </a:t>
            </a: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[</a:t>
            </a:r>
            <a:r>
              <a:rPr lang="ko-KR" alt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입력 </a:t>
            </a:r>
            <a:r>
              <a:rPr lang="en-US" altLang="ko-KR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: 3</a:t>
            </a: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]</a:t>
            </a:r>
            <a:endParaRPr 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7BC5060-1334-3EDF-37D3-CECD9E17C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51" y="1204793"/>
            <a:ext cx="4418649" cy="2066392"/>
          </a:xfrm>
          <a:prstGeom prst="rect">
            <a:avLst/>
          </a:prstGeom>
        </p:spPr>
      </p:pic>
      <p:sp>
        <p:nvSpPr>
          <p:cNvPr id="11" name="Text 6">
            <a:extLst>
              <a:ext uri="{FF2B5EF4-FFF2-40B4-BE49-F238E27FC236}">
                <a16:creationId xmlns:a16="http://schemas.microsoft.com/office/drawing/2014/main" id="{E88A238F-AFE1-05A0-D26F-5C4E931DF0E6}"/>
              </a:ext>
            </a:extLst>
          </p:cNvPr>
          <p:cNvSpPr/>
          <p:nvPr/>
        </p:nvSpPr>
        <p:spPr>
          <a:xfrm>
            <a:off x="7315200" y="1204793"/>
            <a:ext cx="3325892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ko-KR" alt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외환 구매 </a:t>
            </a:r>
            <a:r>
              <a:rPr lang="en-US" altLang="ko-KR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– </a:t>
            </a: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[</a:t>
            </a:r>
            <a:r>
              <a:rPr lang="ko-KR" alt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입력 </a:t>
            </a:r>
            <a:r>
              <a:rPr lang="en-US" altLang="ko-KR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: 1</a:t>
            </a: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]</a:t>
            </a:r>
            <a:endParaRPr 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D9A9C25-247D-CDE7-7430-39436060D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652" y="4258446"/>
            <a:ext cx="6120448" cy="25827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93CFDBE-B39E-C78C-BCF8-2CDABA2C34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576706"/>
            <a:ext cx="6120448" cy="346525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B30026A-8037-E561-EFE2-B257D14DB8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5137884"/>
            <a:ext cx="6439799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53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4BEC1-E9D0-4E0B-C271-D2FE08BB1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18A1980A-3501-4D85-5BF6-DE5C7519751D}"/>
              </a:ext>
            </a:extLst>
          </p:cNvPr>
          <p:cNvSpPr/>
          <p:nvPr/>
        </p:nvSpPr>
        <p:spPr>
          <a:xfrm>
            <a:off x="762952" y="503158"/>
            <a:ext cx="6234745" cy="701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ko-KR" altLang="en-US" sz="4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화면구현 </a:t>
            </a:r>
            <a:r>
              <a:rPr lang="en-US" altLang="ko-KR" sz="4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– </a:t>
            </a:r>
            <a:r>
              <a:rPr lang="ko-KR" altLang="en-US" sz="4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마이페이지</a:t>
            </a:r>
            <a:r>
              <a:rPr lang="en-US" altLang="ko-KR" sz="4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, </a:t>
            </a:r>
            <a:r>
              <a:rPr lang="ko-KR" altLang="en-US" sz="4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정보수정</a:t>
            </a:r>
            <a:endParaRPr 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 7">
            <a:extLst>
              <a:ext uri="{FF2B5EF4-FFF2-40B4-BE49-F238E27FC236}">
                <a16:creationId xmlns:a16="http://schemas.microsoft.com/office/drawing/2014/main" id="{5C81F668-1E00-8747-4FC8-85A35ABB3133}"/>
              </a:ext>
            </a:extLst>
          </p:cNvPr>
          <p:cNvSpPr/>
          <p:nvPr/>
        </p:nvSpPr>
        <p:spPr>
          <a:xfrm>
            <a:off x="648652" y="8892508"/>
            <a:ext cx="6857048" cy="639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customer.txt</a:t>
            </a:r>
          </a:p>
          <a:p>
            <a:pPr marL="0" indent="0">
              <a:lnSpc>
                <a:spcPts val="2800"/>
              </a:lnSpc>
              <a:buNone/>
            </a:pPr>
            <a:r>
              <a:rPr lang="ko-KR" alt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고유번호 ● 이름 ● 아이디 ● 비밀번호 ● 전화번호 ● 가입일</a:t>
            </a:r>
            <a:endParaRPr lang="en-US" sz="17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 6">
            <a:extLst>
              <a:ext uri="{FF2B5EF4-FFF2-40B4-BE49-F238E27FC236}">
                <a16:creationId xmlns:a16="http://schemas.microsoft.com/office/drawing/2014/main" id="{C11743AE-A7AA-3AD9-F5ED-A574AB8AC2E8}"/>
              </a:ext>
            </a:extLst>
          </p:cNvPr>
          <p:cNvSpPr/>
          <p:nvPr/>
        </p:nvSpPr>
        <p:spPr>
          <a:xfrm>
            <a:off x="762951" y="3776532"/>
            <a:ext cx="3325892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ko-KR" alt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로그인 메뉴 </a:t>
            </a:r>
            <a:r>
              <a:rPr lang="en-US" altLang="ko-KR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– </a:t>
            </a: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[</a:t>
            </a:r>
            <a:r>
              <a:rPr lang="ko-KR" alt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입력 </a:t>
            </a:r>
            <a:r>
              <a:rPr lang="en-US" altLang="ko-KR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: 5</a:t>
            </a: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]</a:t>
            </a:r>
            <a:endParaRPr 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E71F0D97-9386-7794-842C-E4383A7C9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51" y="1255162"/>
            <a:ext cx="4215449" cy="2111747"/>
          </a:xfrm>
          <a:prstGeom prst="rect">
            <a:avLst/>
          </a:prstGeom>
        </p:spPr>
      </p:pic>
      <p:sp>
        <p:nvSpPr>
          <p:cNvPr id="17" name="Text 6">
            <a:extLst>
              <a:ext uri="{FF2B5EF4-FFF2-40B4-BE49-F238E27FC236}">
                <a16:creationId xmlns:a16="http://schemas.microsoft.com/office/drawing/2014/main" id="{22E5C84F-5407-960E-B1A1-65D3EF4FE496}"/>
              </a:ext>
            </a:extLst>
          </p:cNvPr>
          <p:cNvSpPr/>
          <p:nvPr/>
        </p:nvSpPr>
        <p:spPr>
          <a:xfrm>
            <a:off x="7105234" y="1296004"/>
            <a:ext cx="4007265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ko-KR" alt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마이페이지 메뉴 </a:t>
            </a:r>
            <a:r>
              <a:rPr lang="en-US" altLang="ko-KR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– </a:t>
            </a: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[</a:t>
            </a:r>
            <a:r>
              <a:rPr lang="ko-KR" alt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입력 </a:t>
            </a:r>
            <a:r>
              <a:rPr lang="en-US" altLang="ko-KR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: 1</a:t>
            </a: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]</a:t>
            </a:r>
            <a:endParaRPr 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 6">
            <a:extLst>
              <a:ext uri="{FF2B5EF4-FFF2-40B4-BE49-F238E27FC236}">
                <a16:creationId xmlns:a16="http://schemas.microsoft.com/office/drawing/2014/main" id="{5368745E-2B22-A962-81B2-BC260129E963}"/>
              </a:ext>
            </a:extLst>
          </p:cNvPr>
          <p:cNvSpPr/>
          <p:nvPr/>
        </p:nvSpPr>
        <p:spPr>
          <a:xfrm>
            <a:off x="7632705" y="4597621"/>
            <a:ext cx="3325892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ko-KR" alt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외환 메뉴 </a:t>
            </a:r>
            <a:r>
              <a:rPr lang="en-US" altLang="ko-KR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– </a:t>
            </a: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[</a:t>
            </a:r>
            <a:r>
              <a:rPr lang="ko-KR" alt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입력 </a:t>
            </a:r>
            <a:r>
              <a:rPr lang="en-US" altLang="ko-KR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: 2</a:t>
            </a: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]</a:t>
            </a:r>
            <a:endParaRPr 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텍스트, 스크린샷, 라인, 폰트이(가) 표시된 사진&#10;&#10;자동 생성된 설명">
            <a:extLst>
              <a:ext uri="{FF2B5EF4-FFF2-40B4-BE49-F238E27FC236}">
                <a16:creationId xmlns:a16="http://schemas.microsoft.com/office/drawing/2014/main" id="{20C3A024-82A7-4502-3583-1026CCB4A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952" y="4213661"/>
            <a:ext cx="6095048" cy="2096274"/>
          </a:xfrm>
          <a:prstGeom prst="rect">
            <a:avLst/>
          </a:prstGeom>
        </p:spPr>
      </p:pic>
      <p:pic>
        <p:nvPicPr>
          <p:cNvPr id="8" name="그림 7" descr="텍스트, 스크린샷, 폰트, 디스플레이이(가) 표시된 사진&#10;&#10;자동 생성된 설명">
            <a:extLst>
              <a:ext uri="{FF2B5EF4-FFF2-40B4-BE49-F238E27FC236}">
                <a16:creationId xmlns:a16="http://schemas.microsoft.com/office/drawing/2014/main" id="{03B7A527-5899-FC64-60E5-9928A2666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5235" y="1719783"/>
            <a:ext cx="7155700" cy="33288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B4A0634-2BA7-A199-95ED-334E56C4C9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5235" y="5675703"/>
            <a:ext cx="7155700" cy="1863703"/>
          </a:xfrm>
          <a:prstGeom prst="rect">
            <a:avLst/>
          </a:prstGeom>
        </p:spPr>
      </p:pic>
      <p:sp>
        <p:nvSpPr>
          <p:cNvPr id="11" name="Text 6">
            <a:extLst>
              <a:ext uri="{FF2B5EF4-FFF2-40B4-BE49-F238E27FC236}">
                <a16:creationId xmlns:a16="http://schemas.microsoft.com/office/drawing/2014/main" id="{D9F8EFF4-F9F4-CFAC-5B57-24E1CA330808}"/>
              </a:ext>
            </a:extLst>
          </p:cNvPr>
          <p:cNvSpPr/>
          <p:nvPr/>
        </p:nvSpPr>
        <p:spPr>
          <a:xfrm>
            <a:off x="7079836" y="5274172"/>
            <a:ext cx="4197763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ko-KR" alt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마이페이지 메뉴 </a:t>
            </a:r>
            <a:r>
              <a:rPr lang="en-US" altLang="ko-KR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– </a:t>
            </a: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[</a:t>
            </a:r>
            <a:r>
              <a:rPr lang="ko-KR" alt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입력 </a:t>
            </a:r>
            <a:r>
              <a:rPr lang="en-US" altLang="ko-KR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: 2</a:t>
            </a: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]</a:t>
            </a:r>
            <a:endParaRPr 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9543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0960C-B4A2-22FF-A6A7-A0EB3A30B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41048DE5-2BF5-692A-1D42-322B4BF30C53}"/>
              </a:ext>
            </a:extLst>
          </p:cNvPr>
          <p:cNvSpPr/>
          <p:nvPr/>
        </p:nvSpPr>
        <p:spPr>
          <a:xfrm>
            <a:off x="762952" y="503158"/>
            <a:ext cx="6234745" cy="701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ko-KR" altLang="en-US" sz="4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화면구현 </a:t>
            </a:r>
            <a:r>
              <a:rPr lang="en-US" altLang="ko-KR" sz="4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– </a:t>
            </a:r>
            <a:r>
              <a:rPr lang="ko-KR" altLang="en-US" sz="4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고객센터</a:t>
            </a:r>
            <a:endParaRPr 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 7">
            <a:extLst>
              <a:ext uri="{FF2B5EF4-FFF2-40B4-BE49-F238E27FC236}">
                <a16:creationId xmlns:a16="http://schemas.microsoft.com/office/drawing/2014/main" id="{5DBFA597-131A-B2F7-EA13-39E37F5989FB}"/>
              </a:ext>
            </a:extLst>
          </p:cNvPr>
          <p:cNvSpPr/>
          <p:nvPr/>
        </p:nvSpPr>
        <p:spPr>
          <a:xfrm>
            <a:off x="648652" y="8892508"/>
            <a:ext cx="6857048" cy="639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customer.txt</a:t>
            </a:r>
          </a:p>
          <a:p>
            <a:pPr marL="0" indent="0">
              <a:lnSpc>
                <a:spcPts val="2800"/>
              </a:lnSpc>
              <a:buNone/>
            </a:pPr>
            <a:r>
              <a:rPr lang="ko-KR" alt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고유번호 ● 이름 ● 아이디 ● 비밀번호 ● 전화번호 ● 가입일</a:t>
            </a:r>
            <a:endParaRPr lang="en-US" sz="17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 6">
            <a:extLst>
              <a:ext uri="{FF2B5EF4-FFF2-40B4-BE49-F238E27FC236}">
                <a16:creationId xmlns:a16="http://schemas.microsoft.com/office/drawing/2014/main" id="{30BB57B6-7982-1361-46C5-FF68218D19F7}"/>
              </a:ext>
            </a:extLst>
          </p:cNvPr>
          <p:cNvSpPr/>
          <p:nvPr/>
        </p:nvSpPr>
        <p:spPr>
          <a:xfrm>
            <a:off x="762951" y="4324378"/>
            <a:ext cx="3325892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ko-KR" alt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로그인 메뉴 </a:t>
            </a:r>
            <a:r>
              <a:rPr lang="en-US" altLang="ko-KR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– </a:t>
            </a: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[</a:t>
            </a:r>
            <a:r>
              <a:rPr lang="ko-KR" alt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입력 </a:t>
            </a:r>
            <a:r>
              <a:rPr lang="en-US" altLang="ko-KR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: 6</a:t>
            </a: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]</a:t>
            </a:r>
            <a:endParaRPr 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E3B02745-4367-2AA1-2F4D-F71036DE8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51" y="1255162"/>
            <a:ext cx="4215449" cy="2111747"/>
          </a:xfrm>
          <a:prstGeom prst="rect">
            <a:avLst/>
          </a:prstGeom>
        </p:spPr>
      </p:pic>
      <p:sp>
        <p:nvSpPr>
          <p:cNvPr id="17" name="Text 6">
            <a:extLst>
              <a:ext uri="{FF2B5EF4-FFF2-40B4-BE49-F238E27FC236}">
                <a16:creationId xmlns:a16="http://schemas.microsoft.com/office/drawing/2014/main" id="{B835E990-2D2D-D331-AF4D-F7E58BABE705}"/>
              </a:ext>
            </a:extLst>
          </p:cNvPr>
          <p:cNvSpPr/>
          <p:nvPr/>
        </p:nvSpPr>
        <p:spPr>
          <a:xfrm>
            <a:off x="7112694" y="4237789"/>
            <a:ext cx="4007265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ko-KR" alt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고객센터 메뉴 </a:t>
            </a:r>
            <a:r>
              <a:rPr lang="en-US" altLang="ko-KR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– </a:t>
            </a: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[</a:t>
            </a:r>
            <a:r>
              <a:rPr lang="ko-KR" alt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입력 </a:t>
            </a:r>
            <a:r>
              <a:rPr lang="en-US" altLang="ko-KR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: 1</a:t>
            </a: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]</a:t>
            </a:r>
            <a:endParaRPr 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0E6D37DA-FFA2-372A-1C76-6A4C4E81B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951" y="4785635"/>
            <a:ext cx="6095048" cy="2025811"/>
          </a:xfrm>
          <a:prstGeom prst="rect">
            <a:avLst/>
          </a:prstGeom>
        </p:spPr>
      </p:pic>
      <p:pic>
        <p:nvPicPr>
          <p:cNvPr id="12" name="그림 1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7F76488-CA11-0F43-3FEF-2EB0AD31E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0154" y="4597566"/>
            <a:ext cx="7155700" cy="22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71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C317F-1968-3DF2-FA49-D2E1089A0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460A42DB-99FE-C993-84E9-5682F50FC199}"/>
              </a:ext>
            </a:extLst>
          </p:cNvPr>
          <p:cNvSpPr/>
          <p:nvPr/>
        </p:nvSpPr>
        <p:spPr>
          <a:xfrm>
            <a:off x="762952" y="3763982"/>
            <a:ext cx="12902247" cy="701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ko-KR" altLang="en-US" sz="4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endParaRPr 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5738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976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dirty="0">
                <a:solidFill>
                  <a:srgbClr val="FFFFFF"/>
                </a:solidFill>
                <a:latin typeface="+mj-ea"/>
                <a:ea typeface="+mj-ea"/>
                <a:cs typeface="Saira Medium" pitchFamily="34" charset="-120"/>
              </a:rPr>
              <a:t>기획의도</a:t>
            </a:r>
            <a:endParaRPr lang="en-US" sz="4450" dirty="0">
              <a:latin typeface="+mj-ea"/>
              <a:ea typeface="+mj-ea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89" y="184073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Text 2"/>
          <p:cNvSpPr/>
          <p:nvPr/>
        </p:nvSpPr>
        <p:spPr>
          <a:xfrm>
            <a:off x="983693" y="1948607"/>
            <a:ext cx="1303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+mj-ea"/>
                <a:ea typeface="+mj-ea"/>
                <a:cs typeface="Saira Medium" pitchFamily="34" charset="-120"/>
              </a:rPr>
              <a:t>1</a:t>
            </a:r>
            <a:endParaRPr lang="en-US" sz="2650" dirty="0">
              <a:latin typeface="+mj-ea"/>
              <a:ea typeface="+mj-ea"/>
            </a:endParaRPr>
          </a:p>
        </p:txBody>
      </p:sp>
      <p:sp>
        <p:nvSpPr>
          <p:cNvPr id="6" name="Text 3"/>
          <p:cNvSpPr/>
          <p:nvPr/>
        </p:nvSpPr>
        <p:spPr>
          <a:xfrm>
            <a:off x="1530905" y="19436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ko-KR" altLang="en-US" sz="2400" dirty="0">
                <a:solidFill>
                  <a:srgbClr val="E5E0DF"/>
                </a:solidFill>
                <a:latin typeface="+mj-ea"/>
                <a:ea typeface="+mj-ea"/>
              </a:rPr>
              <a:t>주제</a:t>
            </a:r>
            <a:endParaRPr lang="en-US" sz="2400" dirty="0">
              <a:latin typeface="+mj-ea"/>
              <a:ea typeface="+mj-ea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484648" y="2368898"/>
            <a:ext cx="7190721" cy="5103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ko-KR" altLang="en-US" sz="2000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은행 어플을 프로젝트로서 직접 콘솔환경을 구현해보는 것</a:t>
            </a:r>
            <a:r>
              <a:rPr lang="en-US" sz="2000" dirty="0">
                <a:solidFill>
                  <a:srgbClr val="E5E0DF"/>
                </a:solidFill>
                <a:latin typeface="+mj-ea"/>
                <a:ea typeface="+mj-ea"/>
                <a:cs typeface="Roboto" pitchFamily="34" charset="-120"/>
              </a:rPr>
              <a:t>.</a:t>
            </a:r>
            <a:endParaRPr lang="en-US" sz="2000" dirty="0">
              <a:latin typeface="+mj-ea"/>
              <a:ea typeface="+mj-ea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47532" y="3695611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899932" y="3780622"/>
            <a:ext cx="20550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+mj-ea"/>
                <a:ea typeface="+mj-ea"/>
              </a:rPr>
              <a:t>2</a:t>
            </a:r>
            <a:endParaRPr lang="en-US" sz="2650" dirty="0">
              <a:latin typeface="+mj-ea"/>
              <a:ea typeface="+mj-ea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484648" y="37870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ko-KR" altLang="en-US" sz="2400" dirty="0">
                <a:solidFill>
                  <a:srgbClr val="E5E0DF"/>
                </a:solidFill>
                <a:latin typeface="+mj-ea"/>
                <a:ea typeface="+mj-ea"/>
              </a:rPr>
              <a:t>목적</a:t>
            </a:r>
            <a:endParaRPr lang="en-US" sz="2400" dirty="0">
              <a:latin typeface="+mj-ea"/>
              <a:ea typeface="+mj-ea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484648" y="4277468"/>
            <a:ext cx="7430752" cy="4017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ko-KR" altLang="en-US" sz="2000" dirty="0">
                <a:solidFill>
                  <a:srgbClr val="E5E0DF"/>
                </a:solidFill>
                <a:latin typeface="+mn-ea"/>
                <a:cs typeface="Roboto" pitchFamily="34" charset="-120"/>
              </a:rPr>
              <a:t>로그인 및 회원가입</a:t>
            </a:r>
            <a:r>
              <a:rPr lang="en-US" altLang="ko-KR" sz="2000" dirty="0">
                <a:solidFill>
                  <a:srgbClr val="E5E0DF"/>
                </a:solidFill>
                <a:latin typeface="+mn-ea"/>
                <a:cs typeface="Roboto" pitchFamily="34" charset="-120"/>
              </a:rPr>
              <a:t>, </a:t>
            </a:r>
            <a:r>
              <a:rPr lang="ko-KR" altLang="en-US" sz="2000" dirty="0">
                <a:solidFill>
                  <a:srgbClr val="E5E0DF"/>
                </a:solidFill>
                <a:latin typeface="+mn-ea"/>
                <a:cs typeface="Roboto" pitchFamily="34" charset="-120"/>
              </a:rPr>
              <a:t>아이디</a:t>
            </a:r>
            <a:r>
              <a:rPr lang="en-US" altLang="ko-KR" sz="2000" dirty="0">
                <a:solidFill>
                  <a:srgbClr val="E5E0DF"/>
                </a:solidFill>
                <a:latin typeface="+mn-ea"/>
                <a:cs typeface="Roboto" pitchFamily="34" charset="-120"/>
              </a:rPr>
              <a:t>, </a:t>
            </a:r>
            <a:r>
              <a:rPr lang="ko-KR" altLang="en-US" sz="2000" dirty="0">
                <a:solidFill>
                  <a:srgbClr val="E5E0DF"/>
                </a:solidFill>
                <a:latin typeface="+mn-ea"/>
                <a:cs typeface="Roboto" pitchFamily="34" charset="-120"/>
              </a:rPr>
              <a:t>비밀번호 찾기가 가능하고 </a:t>
            </a:r>
            <a:endParaRPr lang="en-US" altLang="ko-KR" sz="2000" dirty="0">
              <a:solidFill>
                <a:srgbClr val="E5E0DF"/>
              </a:solidFill>
              <a:latin typeface="+mn-ea"/>
              <a:cs typeface="Robo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ko-KR" altLang="en-US" sz="2000" dirty="0">
                <a:solidFill>
                  <a:srgbClr val="E5E0DF"/>
                </a:solidFill>
                <a:latin typeface="+mn-ea"/>
                <a:cs typeface="Roboto" pitchFamily="34" charset="-120"/>
              </a:rPr>
              <a:t>로그인 이후 계좌를 개설해 계좌 이체</a:t>
            </a:r>
            <a:r>
              <a:rPr lang="en-US" altLang="ko-KR" sz="2000" dirty="0">
                <a:solidFill>
                  <a:srgbClr val="E5E0DF"/>
                </a:solidFill>
                <a:latin typeface="+mn-ea"/>
                <a:cs typeface="Roboto" pitchFamily="34" charset="-120"/>
              </a:rPr>
              <a:t>, </a:t>
            </a:r>
            <a:r>
              <a:rPr lang="ko-KR" altLang="en-US" sz="2000" dirty="0">
                <a:solidFill>
                  <a:srgbClr val="E5E0DF"/>
                </a:solidFill>
                <a:latin typeface="+mn-ea"/>
                <a:cs typeface="Roboto" pitchFamily="34" charset="-120"/>
              </a:rPr>
              <a:t>계좌 조회</a:t>
            </a:r>
            <a:r>
              <a:rPr lang="en-US" altLang="ko-KR" sz="2000" dirty="0">
                <a:solidFill>
                  <a:srgbClr val="E5E0DF"/>
                </a:solidFill>
                <a:latin typeface="+mn-ea"/>
                <a:cs typeface="Roboto" pitchFamily="34" charset="-120"/>
              </a:rPr>
              <a:t> </a:t>
            </a:r>
            <a:r>
              <a:rPr lang="ko-KR" altLang="en-US" sz="2000" dirty="0">
                <a:solidFill>
                  <a:srgbClr val="E5E0DF"/>
                </a:solidFill>
                <a:latin typeface="+mn-ea"/>
                <a:cs typeface="Roboto" pitchFamily="34" charset="-120"/>
              </a:rPr>
              <a:t>기능 구현</a:t>
            </a:r>
            <a:r>
              <a:rPr lang="en-US" altLang="ko-KR" sz="2000" dirty="0">
                <a:solidFill>
                  <a:srgbClr val="E5E0DF"/>
                </a:solidFill>
                <a:latin typeface="+mn-ea"/>
                <a:cs typeface="Roboto" pitchFamily="34" charset="-120"/>
              </a:rPr>
              <a:t>.</a:t>
            </a:r>
          </a:p>
          <a:p>
            <a:pPr marL="0" indent="0">
              <a:lnSpc>
                <a:spcPts val="2850"/>
              </a:lnSpc>
              <a:buNone/>
            </a:pPr>
            <a:r>
              <a:rPr lang="ko-KR" altLang="en-US" sz="2000" dirty="0">
                <a:solidFill>
                  <a:srgbClr val="E5E0DF"/>
                </a:solidFill>
                <a:latin typeface="+mn-ea"/>
                <a:cs typeface="Roboto" pitchFamily="34" charset="-120"/>
              </a:rPr>
              <a:t>자신이 보유 중인 카드 조회</a:t>
            </a:r>
            <a:r>
              <a:rPr lang="en-US" altLang="ko-KR" sz="2000" dirty="0">
                <a:solidFill>
                  <a:srgbClr val="E5E0DF"/>
                </a:solidFill>
                <a:latin typeface="+mn-ea"/>
                <a:cs typeface="Roboto" pitchFamily="34" charset="-120"/>
              </a:rPr>
              <a:t>, </a:t>
            </a:r>
            <a:r>
              <a:rPr lang="ko-KR" altLang="en-US" sz="2000" dirty="0">
                <a:solidFill>
                  <a:srgbClr val="E5E0DF"/>
                </a:solidFill>
                <a:latin typeface="+mn-ea"/>
                <a:cs typeface="Roboto" pitchFamily="34" charset="-120"/>
              </a:rPr>
              <a:t>카드 개설</a:t>
            </a:r>
            <a:r>
              <a:rPr lang="en-US" altLang="ko-KR" sz="2000" dirty="0">
                <a:solidFill>
                  <a:srgbClr val="E5E0DF"/>
                </a:solidFill>
                <a:latin typeface="+mn-ea"/>
                <a:cs typeface="Roboto" pitchFamily="34" charset="-120"/>
              </a:rPr>
              <a:t>, </a:t>
            </a:r>
            <a:r>
              <a:rPr lang="ko-KR" altLang="en-US" sz="2000" dirty="0">
                <a:solidFill>
                  <a:srgbClr val="E5E0DF"/>
                </a:solidFill>
                <a:latin typeface="+mn-ea"/>
                <a:cs typeface="Roboto" pitchFamily="34" charset="-120"/>
              </a:rPr>
              <a:t>카드 해지 기능 구현</a:t>
            </a:r>
            <a:r>
              <a:rPr lang="en-US" altLang="ko-KR" sz="2000" dirty="0">
                <a:solidFill>
                  <a:srgbClr val="E5E0DF"/>
                </a:solidFill>
                <a:latin typeface="+mn-ea"/>
                <a:cs typeface="Roboto" pitchFamily="34" charset="-120"/>
              </a:rPr>
              <a:t>.</a:t>
            </a:r>
          </a:p>
          <a:p>
            <a:pPr marL="0" indent="0">
              <a:lnSpc>
                <a:spcPts val="2850"/>
              </a:lnSpc>
              <a:buNone/>
            </a:pPr>
            <a:r>
              <a:rPr lang="ko-KR" altLang="en-US" sz="2000" dirty="0">
                <a:solidFill>
                  <a:srgbClr val="E5E0DF"/>
                </a:solidFill>
                <a:latin typeface="+mn-ea"/>
                <a:cs typeface="Roboto" pitchFamily="34" charset="-120"/>
              </a:rPr>
              <a:t>외환 거래</a:t>
            </a:r>
            <a:r>
              <a:rPr lang="en-US" altLang="ko-KR" sz="2000" dirty="0">
                <a:solidFill>
                  <a:srgbClr val="E5E0DF"/>
                </a:solidFill>
                <a:latin typeface="+mn-ea"/>
                <a:cs typeface="Roboto" pitchFamily="34" charset="-120"/>
              </a:rPr>
              <a:t>, </a:t>
            </a:r>
            <a:r>
              <a:rPr lang="ko-KR" altLang="en-US" sz="2000" dirty="0">
                <a:solidFill>
                  <a:srgbClr val="E5E0DF"/>
                </a:solidFill>
                <a:latin typeface="+mn-ea"/>
                <a:cs typeface="Roboto" pitchFamily="34" charset="-120"/>
              </a:rPr>
              <a:t>외환 조회 기능 구현</a:t>
            </a:r>
            <a:r>
              <a:rPr lang="en-US" altLang="ko-KR" sz="2000" dirty="0">
                <a:solidFill>
                  <a:srgbClr val="E5E0DF"/>
                </a:solidFill>
                <a:latin typeface="+mn-ea"/>
                <a:cs typeface="Roboto" pitchFamily="34" charset="-120"/>
              </a:rPr>
              <a:t>.</a:t>
            </a:r>
          </a:p>
          <a:p>
            <a:pPr marL="0" indent="0">
              <a:lnSpc>
                <a:spcPts val="2850"/>
              </a:lnSpc>
              <a:buNone/>
            </a:pPr>
            <a:r>
              <a:rPr lang="ko-KR" altLang="en-US" sz="2000" dirty="0">
                <a:solidFill>
                  <a:srgbClr val="E5E0DF"/>
                </a:solidFill>
                <a:latin typeface="+mn-ea"/>
                <a:cs typeface="Roboto" pitchFamily="34" charset="-120"/>
              </a:rPr>
              <a:t>마이페이지를 이용한 로그인 정보 수정</a:t>
            </a:r>
            <a:endParaRPr lang="en-US" altLang="ko-KR" sz="2000" dirty="0">
              <a:solidFill>
                <a:srgbClr val="E5E0DF"/>
              </a:solidFill>
              <a:latin typeface="+mn-ea"/>
              <a:cs typeface="Robo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ko-KR" altLang="en-US" sz="2000" dirty="0">
                <a:solidFill>
                  <a:srgbClr val="E5E0DF"/>
                </a:solidFill>
                <a:latin typeface="+mn-ea"/>
                <a:cs typeface="Roboto" pitchFamily="34" charset="-120"/>
              </a:rPr>
              <a:t>등 핸드폰 은행 </a:t>
            </a:r>
            <a:r>
              <a:rPr lang="ko-KR" altLang="en-US" sz="2000" dirty="0" err="1">
                <a:solidFill>
                  <a:srgbClr val="E5E0DF"/>
                </a:solidFill>
                <a:latin typeface="+mn-ea"/>
                <a:cs typeface="Roboto" pitchFamily="34" charset="-120"/>
              </a:rPr>
              <a:t>어플에서</a:t>
            </a:r>
            <a:r>
              <a:rPr lang="ko-KR" altLang="en-US" sz="2000" dirty="0">
                <a:solidFill>
                  <a:srgbClr val="E5E0DF"/>
                </a:solidFill>
                <a:latin typeface="+mn-ea"/>
                <a:cs typeface="Roboto" pitchFamily="34" charset="-120"/>
              </a:rPr>
              <a:t> 사용할 수 있는 은행 업무 기능들 구현</a:t>
            </a:r>
            <a:r>
              <a:rPr lang="en-US" altLang="ko-KR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</a:p>
          <a:p>
            <a:pPr marL="0" indent="0">
              <a:lnSpc>
                <a:spcPts val="2850"/>
              </a:lnSpc>
              <a:buNone/>
            </a:pPr>
            <a:endParaRPr lang="en-US" altLang="ko-KR" sz="1750" dirty="0">
              <a:solidFill>
                <a:srgbClr val="E5E0D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개발 환경</a:t>
            </a:r>
            <a:endParaRPr lang="en-US" sz="44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프로젝트 기간</a:t>
            </a:r>
            <a:endParaRPr lang="en-US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2025년 1월 6일부터 1월 10일까지, 5일 </a:t>
            </a:r>
            <a:r>
              <a:rPr lang="en-US" sz="1750" dirty="0" err="1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동안</a:t>
            </a:r>
            <a:r>
              <a:rPr 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 </a:t>
            </a:r>
            <a:r>
              <a:rPr lang="ko-KR" alt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진행</a:t>
            </a:r>
            <a:endParaRPr lang="en-US" sz="17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 3"/>
          <p:cNvSpPr/>
          <p:nvPr/>
        </p:nvSpPr>
        <p:spPr>
          <a:xfrm>
            <a:off x="4200406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개발 플랫폼</a:t>
            </a:r>
            <a:endParaRPr lang="en-US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 4"/>
          <p:cNvSpPr/>
          <p:nvPr/>
        </p:nvSpPr>
        <p:spPr>
          <a:xfrm>
            <a:off x="4200406" y="457831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Windows 11 운영체제를 기반으로 개발됩니다.</a:t>
            </a:r>
            <a:endParaRPr lang="en-US" sz="17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 5"/>
          <p:cNvSpPr/>
          <p:nvPr/>
        </p:nvSpPr>
        <p:spPr>
          <a:xfrm>
            <a:off x="7607022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개발 도구</a:t>
            </a:r>
            <a:endParaRPr lang="en-US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 6"/>
          <p:cNvSpPr/>
          <p:nvPr/>
        </p:nvSpPr>
        <p:spPr>
          <a:xfrm>
            <a:off x="7607022" y="457831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Eclipse IDE를 사용하여 개발을 진행합니다.</a:t>
            </a:r>
            <a:endParaRPr lang="en-US" sz="17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 7"/>
          <p:cNvSpPr/>
          <p:nvPr/>
        </p:nvSpPr>
        <p:spPr>
          <a:xfrm>
            <a:off x="1101363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사용 언어</a:t>
            </a:r>
            <a:endParaRPr lang="en-US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1013638" y="457831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JAVA (JDK-21) 언어를 사용하여 개발합니다.</a:t>
            </a:r>
            <a:endParaRPr lang="en-US" sz="17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930" y="609600"/>
            <a:ext cx="5542359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업무 분담 및 일정</a:t>
            </a:r>
            <a:endParaRPr lang="en-US" sz="4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299960" y="1745694"/>
            <a:ext cx="30480" cy="5874901"/>
          </a:xfrm>
          <a:prstGeom prst="roundRect">
            <a:avLst>
              <a:gd name="adj" fmla="val 654615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Shape 2"/>
          <p:cNvSpPr/>
          <p:nvPr/>
        </p:nvSpPr>
        <p:spPr>
          <a:xfrm>
            <a:off x="6320373" y="2229088"/>
            <a:ext cx="775930" cy="30480"/>
          </a:xfrm>
          <a:prstGeom prst="roundRect">
            <a:avLst>
              <a:gd name="adj" fmla="val 654615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Shape 3"/>
          <p:cNvSpPr/>
          <p:nvPr/>
        </p:nvSpPr>
        <p:spPr>
          <a:xfrm>
            <a:off x="7065824" y="1995011"/>
            <a:ext cx="498753" cy="498753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 4"/>
          <p:cNvSpPr/>
          <p:nvPr/>
        </p:nvSpPr>
        <p:spPr>
          <a:xfrm>
            <a:off x="7251442" y="2078117"/>
            <a:ext cx="127397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1</a:t>
            </a:r>
            <a:endParaRPr lang="en-US" sz="2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 5"/>
          <p:cNvSpPr/>
          <p:nvPr/>
        </p:nvSpPr>
        <p:spPr>
          <a:xfrm>
            <a:off x="3324701" y="1967389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1일차</a:t>
            </a:r>
            <a:endParaRPr lang="en-US" sz="2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 6"/>
          <p:cNvSpPr/>
          <p:nvPr/>
        </p:nvSpPr>
        <p:spPr>
          <a:xfrm>
            <a:off x="775930" y="2446853"/>
            <a:ext cx="53199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ko-KR" altLang="en-US" sz="17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주제설정</a:t>
            </a:r>
            <a:r>
              <a:rPr lang="en-US" altLang="ko-KR" sz="17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, </a:t>
            </a:r>
            <a:r>
              <a:rPr lang="ko-KR" altLang="en-US" sz="17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순서도 설계</a:t>
            </a:r>
            <a:endParaRPr 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534096" y="2983230"/>
            <a:ext cx="775930" cy="30480"/>
          </a:xfrm>
          <a:prstGeom prst="roundRect">
            <a:avLst>
              <a:gd name="adj" fmla="val 654615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7065824" y="2749153"/>
            <a:ext cx="498753" cy="498753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213580" y="2832259"/>
            <a:ext cx="203121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2</a:t>
            </a:r>
            <a:endParaRPr lang="en-US" sz="2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8534519" y="2721531"/>
            <a:ext cx="2771180" cy="346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2일차</a:t>
            </a:r>
            <a:endParaRPr lang="en-US" sz="2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8534519" y="3200995"/>
            <a:ext cx="5319951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17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콘솔화면 설계</a:t>
            </a:r>
            <a:endParaRPr 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6320373" y="3740825"/>
            <a:ext cx="775930" cy="30480"/>
          </a:xfrm>
          <a:prstGeom prst="roundRect">
            <a:avLst>
              <a:gd name="adj" fmla="val 654615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065824" y="3506748"/>
            <a:ext cx="498753" cy="498753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214771" y="3589853"/>
            <a:ext cx="200858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3</a:t>
            </a:r>
            <a:endParaRPr lang="en-US" sz="2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3324701" y="3479125"/>
            <a:ext cx="2771180" cy="346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3일차</a:t>
            </a:r>
            <a:endParaRPr lang="en-US" sz="2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75930" y="3958590"/>
            <a:ext cx="53199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ko-KR" altLang="en-US" sz="17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업무분담</a:t>
            </a:r>
            <a:r>
              <a:rPr lang="en-US" altLang="ko-KR" sz="17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,  </a:t>
            </a:r>
            <a:r>
              <a:rPr lang="ko-KR" altLang="en-US" sz="17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더미데이터 작성</a:t>
            </a:r>
            <a:endParaRPr lang="en-US" altLang="ko-KR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7534096" y="4509849"/>
            <a:ext cx="775930" cy="30480"/>
          </a:xfrm>
          <a:prstGeom prst="roundRect">
            <a:avLst>
              <a:gd name="adj" fmla="val 654615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7065824" y="4275773"/>
            <a:ext cx="498753" cy="498753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7207984" y="4358878"/>
            <a:ext cx="214432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4</a:t>
            </a:r>
            <a:endParaRPr lang="en-US" sz="2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8534519" y="4248150"/>
            <a:ext cx="2771180" cy="346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4일차</a:t>
            </a:r>
            <a:endParaRPr lang="en-US" sz="2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8534519" y="4727615"/>
            <a:ext cx="5319951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17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소스 개인작업</a:t>
            </a:r>
            <a:endParaRPr lang="en-US" altLang="ko-KR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320373" y="5290304"/>
            <a:ext cx="775930" cy="30480"/>
          </a:xfrm>
          <a:prstGeom prst="roundRect">
            <a:avLst>
              <a:gd name="adj" fmla="val 654615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7065824" y="5056227"/>
            <a:ext cx="498753" cy="498753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7211913" y="5139333"/>
            <a:ext cx="206454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5</a:t>
            </a:r>
            <a:endParaRPr lang="en-US" sz="2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3324701" y="5028605"/>
            <a:ext cx="2771180" cy="346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5일차</a:t>
            </a:r>
            <a:endParaRPr lang="en-US" sz="2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775930" y="5508069"/>
            <a:ext cx="53199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750"/>
              </a:lnSpc>
            </a:pPr>
            <a:r>
              <a:rPr lang="ko-KR" altLang="en-US" sz="17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소스 개인작업</a:t>
            </a:r>
            <a:endParaRPr lang="en-US" altLang="ko-KR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r">
              <a:lnSpc>
                <a:spcPts val="2750"/>
              </a:lnSpc>
              <a:buNone/>
            </a:pPr>
            <a:endParaRPr 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Shape 17">
            <a:extLst>
              <a:ext uri="{FF2B5EF4-FFF2-40B4-BE49-F238E27FC236}">
                <a16:creationId xmlns:a16="http://schemas.microsoft.com/office/drawing/2014/main" id="{5996F6A7-F329-241C-E547-6ECF9A37D6AF}"/>
              </a:ext>
            </a:extLst>
          </p:cNvPr>
          <p:cNvSpPr/>
          <p:nvPr/>
        </p:nvSpPr>
        <p:spPr>
          <a:xfrm>
            <a:off x="7526476" y="6056709"/>
            <a:ext cx="775930" cy="30480"/>
          </a:xfrm>
          <a:prstGeom prst="roundRect">
            <a:avLst>
              <a:gd name="adj" fmla="val 654615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Shape 18">
            <a:extLst>
              <a:ext uri="{FF2B5EF4-FFF2-40B4-BE49-F238E27FC236}">
                <a16:creationId xmlns:a16="http://schemas.microsoft.com/office/drawing/2014/main" id="{3BE5126E-89EE-2747-D53E-09F62A930BD3}"/>
              </a:ext>
            </a:extLst>
          </p:cNvPr>
          <p:cNvSpPr/>
          <p:nvPr/>
        </p:nvSpPr>
        <p:spPr>
          <a:xfrm>
            <a:off x="7058204" y="5822633"/>
            <a:ext cx="498753" cy="498753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 19">
            <a:extLst>
              <a:ext uri="{FF2B5EF4-FFF2-40B4-BE49-F238E27FC236}">
                <a16:creationId xmlns:a16="http://schemas.microsoft.com/office/drawing/2014/main" id="{7F32F1CB-97E1-EB6A-325C-FDFE18093B41}"/>
              </a:ext>
            </a:extLst>
          </p:cNvPr>
          <p:cNvSpPr/>
          <p:nvPr/>
        </p:nvSpPr>
        <p:spPr>
          <a:xfrm>
            <a:off x="7200364" y="5905738"/>
            <a:ext cx="214432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4</a:t>
            </a:r>
            <a:endParaRPr lang="en-US" sz="2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 20">
            <a:extLst>
              <a:ext uri="{FF2B5EF4-FFF2-40B4-BE49-F238E27FC236}">
                <a16:creationId xmlns:a16="http://schemas.microsoft.com/office/drawing/2014/main" id="{B016B844-D229-2C9E-E633-FCCFABFBC4E5}"/>
              </a:ext>
            </a:extLst>
          </p:cNvPr>
          <p:cNvSpPr/>
          <p:nvPr/>
        </p:nvSpPr>
        <p:spPr>
          <a:xfrm>
            <a:off x="8526899" y="5795010"/>
            <a:ext cx="2771180" cy="346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6일차</a:t>
            </a:r>
            <a:endParaRPr lang="en-US" sz="2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 21">
            <a:extLst>
              <a:ext uri="{FF2B5EF4-FFF2-40B4-BE49-F238E27FC236}">
                <a16:creationId xmlns:a16="http://schemas.microsoft.com/office/drawing/2014/main" id="{E4783838-A2BC-F371-8B84-4C828A81DE61}"/>
              </a:ext>
            </a:extLst>
          </p:cNvPr>
          <p:cNvSpPr/>
          <p:nvPr/>
        </p:nvSpPr>
        <p:spPr>
          <a:xfrm>
            <a:off x="8526899" y="6274475"/>
            <a:ext cx="5319951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17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소스 개인작업</a:t>
            </a:r>
            <a:r>
              <a:rPr lang="en-US" altLang="ko-KR" sz="17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, </a:t>
            </a:r>
            <a:r>
              <a:rPr lang="ko-KR" altLang="en-US" sz="17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소스 합치기</a:t>
            </a:r>
            <a:r>
              <a:rPr lang="en-US" sz="17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 </a:t>
            </a:r>
            <a:endParaRPr 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Shape 22">
            <a:extLst>
              <a:ext uri="{FF2B5EF4-FFF2-40B4-BE49-F238E27FC236}">
                <a16:creationId xmlns:a16="http://schemas.microsoft.com/office/drawing/2014/main" id="{A16F171F-D504-C31C-47A2-1FAC3E51E3CC}"/>
              </a:ext>
            </a:extLst>
          </p:cNvPr>
          <p:cNvSpPr/>
          <p:nvPr/>
        </p:nvSpPr>
        <p:spPr>
          <a:xfrm>
            <a:off x="6312753" y="6837164"/>
            <a:ext cx="775930" cy="30480"/>
          </a:xfrm>
          <a:prstGeom prst="roundRect">
            <a:avLst>
              <a:gd name="adj" fmla="val 654615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Shape 23">
            <a:extLst>
              <a:ext uri="{FF2B5EF4-FFF2-40B4-BE49-F238E27FC236}">
                <a16:creationId xmlns:a16="http://schemas.microsoft.com/office/drawing/2014/main" id="{7AEEDBC4-CAED-89B2-6F0A-0A40F0F9D3F3}"/>
              </a:ext>
            </a:extLst>
          </p:cNvPr>
          <p:cNvSpPr/>
          <p:nvPr/>
        </p:nvSpPr>
        <p:spPr>
          <a:xfrm>
            <a:off x="7058204" y="6603087"/>
            <a:ext cx="498753" cy="498753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 24">
            <a:extLst>
              <a:ext uri="{FF2B5EF4-FFF2-40B4-BE49-F238E27FC236}">
                <a16:creationId xmlns:a16="http://schemas.microsoft.com/office/drawing/2014/main" id="{55F057DB-B3B5-B6F2-ACBA-29BF4726C426}"/>
              </a:ext>
            </a:extLst>
          </p:cNvPr>
          <p:cNvSpPr/>
          <p:nvPr/>
        </p:nvSpPr>
        <p:spPr>
          <a:xfrm>
            <a:off x="7204293" y="6686193"/>
            <a:ext cx="206454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5</a:t>
            </a:r>
            <a:endParaRPr lang="en-US" sz="2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 25">
            <a:extLst>
              <a:ext uri="{FF2B5EF4-FFF2-40B4-BE49-F238E27FC236}">
                <a16:creationId xmlns:a16="http://schemas.microsoft.com/office/drawing/2014/main" id="{4025D987-942A-F769-9712-BDB48BC8F176}"/>
              </a:ext>
            </a:extLst>
          </p:cNvPr>
          <p:cNvSpPr/>
          <p:nvPr/>
        </p:nvSpPr>
        <p:spPr>
          <a:xfrm>
            <a:off x="3317081" y="6575465"/>
            <a:ext cx="2771180" cy="346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7일차</a:t>
            </a:r>
            <a:endParaRPr lang="en-US" sz="2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 26">
            <a:extLst>
              <a:ext uri="{FF2B5EF4-FFF2-40B4-BE49-F238E27FC236}">
                <a16:creationId xmlns:a16="http://schemas.microsoft.com/office/drawing/2014/main" id="{3BB2FA4D-7CE2-D306-6627-602CDA840C9F}"/>
              </a:ext>
            </a:extLst>
          </p:cNvPr>
          <p:cNvSpPr/>
          <p:nvPr/>
        </p:nvSpPr>
        <p:spPr>
          <a:xfrm>
            <a:off x="768310" y="7054929"/>
            <a:ext cx="53199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최종 테스트, 문서 작성, 발표 준비</a:t>
            </a:r>
            <a:endParaRPr 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C655A-DB67-8561-9650-22BC025A8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BEA10F1-1E42-0F80-96DC-C991EE609E53}"/>
              </a:ext>
            </a:extLst>
          </p:cNvPr>
          <p:cNvSpPr/>
          <p:nvPr/>
        </p:nvSpPr>
        <p:spPr>
          <a:xfrm>
            <a:off x="782361" y="389810"/>
            <a:ext cx="61698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팀원별</a:t>
            </a:r>
            <a:r>
              <a:rPr lang="ko-KR" altLang="en-US" sz="445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업무</a:t>
            </a:r>
            <a:r>
              <a:rPr lang="en-US" altLang="ko-KR" sz="445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445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sz="44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35E9A25A-E009-B7BD-1111-AC3739AD41FB}"/>
              </a:ext>
            </a:extLst>
          </p:cNvPr>
          <p:cNvSpPr/>
          <p:nvPr/>
        </p:nvSpPr>
        <p:spPr>
          <a:xfrm>
            <a:off x="793790" y="1212591"/>
            <a:ext cx="6408063" cy="2053709"/>
          </a:xfrm>
          <a:prstGeom prst="roundRect">
            <a:avLst>
              <a:gd name="adj" fmla="val 11847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2B249180-7F5E-66AD-C707-8BE568B28C9D}"/>
              </a:ext>
            </a:extLst>
          </p:cNvPr>
          <p:cNvSpPr/>
          <p:nvPr/>
        </p:nvSpPr>
        <p:spPr>
          <a:xfrm>
            <a:off x="1043464" y="14622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ko-KR" altLang="en-US" sz="22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김예진</a:t>
            </a:r>
            <a:endParaRPr lang="en-US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276678CE-A786-898C-6421-AF33B6C332F0}"/>
              </a:ext>
            </a:extLst>
          </p:cNvPr>
          <p:cNvSpPr/>
          <p:nvPr/>
        </p:nvSpPr>
        <p:spPr>
          <a:xfrm>
            <a:off x="1043464" y="1952685"/>
            <a:ext cx="5908715" cy="11880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E5E0DF"/>
                </a:solidFill>
                <a:highlight>
                  <a:srgbClr val="4B1E01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onsolas" pitchFamily="34" charset="-120"/>
              </a:rPr>
              <a:t>로그인</a:t>
            </a:r>
            <a:r>
              <a:rPr lang="en-US" altLang="ko-KR" sz="1750" dirty="0">
                <a:solidFill>
                  <a:srgbClr val="E5E0DF"/>
                </a:solidFill>
                <a:highlight>
                  <a:srgbClr val="4B1E01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onsolas" pitchFamily="34" charset="-120"/>
              </a:rPr>
              <a:t>, </a:t>
            </a:r>
            <a:r>
              <a:rPr lang="ko-KR" altLang="en-US" sz="1750" dirty="0">
                <a:solidFill>
                  <a:srgbClr val="E5E0DF"/>
                </a:solidFill>
                <a:highlight>
                  <a:srgbClr val="4B1E01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onsolas" pitchFamily="34" charset="-120"/>
              </a:rPr>
              <a:t>회원가입</a:t>
            </a:r>
            <a:r>
              <a:rPr lang="en-US" altLang="ko-KR" sz="1750" dirty="0">
                <a:solidFill>
                  <a:srgbClr val="E5E0DF"/>
                </a:solidFill>
                <a:highlight>
                  <a:srgbClr val="4B1E01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onsolas" pitchFamily="34" charset="-120"/>
              </a:rPr>
              <a:t>, </a:t>
            </a:r>
            <a:r>
              <a:rPr lang="ko-KR" altLang="en-US" sz="1750" dirty="0" err="1">
                <a:solidFill>
                  <a:srgbClr val="E5E0DF"/>
                </a:solidFill>
                <a:highlight>
                  <a:srgbClr val="4B1E01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onsolas" pitchFamily="34" charset="-120"/>
              </a:rPr>
              <a:t>계정찾기</a:t>
            </a:r>
            <a:r>
              <a:rPr lang="en-US" altLang="ko-KR" sz="1750" dirty="0">
                <a:solidFill>
                  <a:srgbClr val="E5E0DF"/>
                </a:solidFill>
                <a:highlight>
                  <a:srgbClr val="4B1E01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onsolas" pitchFamily="34" charset="-120"/>
              </a:rPr>
              <a:t>, </a:t>
            </a:r>
            <a:r>
              <a:rPr lang="ko-KR" altLang="en-US" sz="1750" dirty="0">
                <a:solidFill>
                  <a:srgbClr val="E5E0DF"/>
                </a:solidFill>
                <a:highlight>
                  <a:srgbClr val="4B1E01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onsolas" pitchFamily="34" charset="-120"/>
              </a:rPr>
              <a:t>고객센터</a:t>
            </a:r>
            <a:r>
              <a:rPr lang="en-US" altLang="ko-KR" sz="1750" dirty="0">
                <a:solidFill>
                  <a:srgbClr val="E5E0DF"/>
                </a:solidFill>
                <a:highlight>
                  <a:srgbClr val="4B1E01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onsolas" pitchFamily="34" charset="-120"/>
              </a:rPr>
              <a:t>, PPT</a:t>
            </a:r>
            <a:r>
              <a:rPr 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사용자에게 정보를 </a:t>
            </a:r>
            <a:r>
              <a:rPr lang="ko-KR" altLang="en-US" sz="1750" dirty="0" err="1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입력받아</a:t>
            </a:r>
            <a:r>
              <a:rPr lang="ko-KR" alt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 회원가입</a:t>
            </a:r>
            <a:r>
              <a:rPr lang="en-US" altLang="ko-KR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, </a:t>
            </a:r>
            <a:r>
              <a:rPr lang="ko-KR" alt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로그인</a:t>
            </a:r>
            <a:r>
              <a:rPr lang="en-US" altLang="ko-KR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, </a:t>
            </a:r>
            <a:r>
              <a:rPr lang="ko-KR" altLang="en-US" sz="1750" dirty="0" err="1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계정찾기</a:t>
            </a:r>
            <a:endParaRPr lang="en-US" altLang="ko-KR" sz="1750" dirty="0">
              <a:solidFill>
                <a:srgbClr val="E5E0D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구현</a:t>
            </a:r>
            <a:endParaRPr lang="en-US" sz="1750" dirty="0">
              <a:solidFill>
                <a:srgbClr val="E5E0D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 pitchFamily="34" charset="-120"/>
            </a:endParaRPr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7A95283C-99B2-9A89-9163-339C6EA7BE16}"/>
              </a:ext>
            </a:extLst>
          </p:cNvPr>
          <p:cNvSpPr/>
          <p:nvPr/>
        </p:nvSpPr>
        <p:spPr>
          <a:xfrm>
            <a:off x="4118729" y="5707260"/>
            <a:ext cx="6408063" cy="2053709"/>
          </a:xfrm>
          <a:prstGeom prst="roundRect">
            <a:avLst>
              <a:gd name="adj" fmla="val 11847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4877133D-7520-F698-1431-57398C6FD00D}"/>
              </a:ext>
            </a:extLst>
          </p:cNvPr>
          <p:cNvSpPr/>
          <p:nvPr/>
        </p:nvSpPr>
        <p:spPr>
          <a:xfrm>
            <a:off x="4368403" y="59569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ko-KR" altLang="en-US" sz="2200" dirty="0" err="1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채상혁</a:t>
            </a:r>
            <a:endParaRPr lang="en-US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8F18DE6B-A80D-C1CE-AB6B-E5FCDD3B6988}"/>
              </a:ext>
            </a:extLst>
          </p:cNvPr>
          <p:cNvSpPr/>
          <p:nvPr/>
        </p:nvSpPr>
        <p:spPr>
          <a:xfrm>
            <a:off x="4368403" y="6447354"/>
            <a:ext cx="5908715" cy="1313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E5E0DF"/>
                </a:solidFill>
                <a:highlight>
                  <a:srgbClr val="4B1E01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onsolas" pitchFamily="34" charset="-120"/>
              </a:rPr>
              <a:t>카드</a:t>
            </a:r>
            <a:r>
              <a:rPr lang="en-US" altLang="ko-KR" sz="1750" dirty="0">
                <a:solidFill>
                  <a:srgbClr val="E5E0DF"/>
                </a:solidFill>
                <a:highlight>
                  <a:srgbClr val="4B1E01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onsolas" pitchFamily="34" charset="-120"/>
              </a:rPr>
              <a:t>, PPT, </a:t>
            </a:r>
            <a:r>
              <a:rPr lang="ko-KR" altLang="en-US" sz="1750" dirty="0">
                <a:solidFill>
                  <a:srgbClr val="E5E0DF"/>
                </a:solidFill>
                <a:highlight>
                  <a:srgbClr val="4B1E01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onsolas" pitchFamily="34" charset="-120"/>
              </a:rPr>
              <a:t>발표</a:t>
            </a:r>
            <a:endParaRPr lang="en-US" sz="1750" dirty="0">
              <a:solidFill>
                <a:srgbClr val="E5E0D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로그인 정보에서 보유중인 카드 조회</a:t>
            </a:r>
            <a:r>
              <a:rPr lang="en-US" altLang="ko-KR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, 5</a:t>
            </a:r>
            <a:r>
              <a:rPr lang="ko-KR" alt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개의 종류별 카드</a:t>
            </a:r>
            <a:endParaRPr lang="en-US" altLang="ko-KR" sz="1750" dirty="0">
              <a:solidFill>
                <a:srgbClr val="E5E0D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개설</a:t>
            </a:r>
            <a:r>
              <a:rPr lang="en-US" altLang="ko-KR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, </a:t>
            </a:r>
            <a:r>
              <a:rPr lang="ko-KR" alt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카드 삭제</a:t>
            </a:r>
            <a:endParaRPr lang="en-US" sz="17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5A9302B4-9FEF-D7B3-608F-3281B831BB5D}"/>
              </a:ext>
            </a:extLst>
          </p:cNvPr>
          <p:cNvSpPr/>
          <p:nvPr/>
        </p:nvSpPr>
        <p:spPr>
          <a:xfrm>
            <a:off x="793790" y="3471207"/>
            <a:ext cx="6408063" cy="2053709"/>
          </a:xfrm>
          <a:prstGeom prst="roundRect">
            <a:avLst>
              <a:gd name="adj" fmla="val 11847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C1EA898E-982E-38FA-F38E-09106CF024F4}"/>
              </a:ext>
            </a:extLst>
          </p:cNvPr>
          <p:cNvSpPr/>
          <p:nvPr/>
        </p:nvSpPr>
        <p:spPr>
          <a:xfrm>
            <a:off x="1043464" y="37208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ko-KR" altLang="en-US" sz="22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서희원</a:t>
            </a:r>
            <a:endParaRPr lang="en-US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0AE41C76-8A65-8CBA-E35A-223DEDBB51AB}"/>
              </a:ext>
            </a:extLst>
          </p:cNvPr>
          <p:cNvSpPr/>
          <p:nvPr/>
        </p:nvSpPr>
        <p:spPr>
          <a:xfrm>
            <a:off x="1043464" y="4211301"/>
            <a:ext cx="5908715" cy="1313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E5E0DF"/>
                </a:solidFill>
                <a:highlight>
                  <a:srgbClr val="4B1E01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onsolas" pitchFamily="34" charset="-120"/>
              </a:rPr>
              <a:t>외환거래</a:t>
            </a:r>
            <a:r>
              <a:rPr lang="en-US" altLang="ko-KR" sz="1750" dirty="0">
                <a:solidFill>
                  <a:srgbClr val="E5E0DF"/>
                </a:solidFill>
                <a:highlight>
                  <a:srgbClr val="4B1E01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onsolas" pitchFamily="34" charset="-120"/>
              </a:rPr>
              <a:t>, </a:t>
            </a:r>
            <a:r>
              <a:rPr lang="ko-KR" altLang="en-US" sz="1750" dirty="0">
                <a:solidFill>
                  <a:srgbClr val="E5E0DF"/>
                </a:solidFill>
                <a:highlight>
                  <a:srgbClr val="4B1E01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onsolas" pitchFamily="34" charset="-120"/>
              </a:rPr>
              <a:t>마이페이지</a:t>
            </a:r>
            <a:r>
              <a:rPr lang="en-US" altLang="ko-KR" sz="1750" dirty="0">
                <a:solidFill>
                  <a:srgbClr val="E5E0DF"/>
                </a:solidFill>
                <a:highlight>
                  <a:srgbClr val="4B1E01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onsolas" pitchFamily="34" charset="-120"/>
              </a:rPr>
              <a:t>, </a:t>
            </a:r>
            <a:r>
              <a:rPr lang="ko-KR" altLang="en-US" sz="1750" dirty="0">
                <a:solidFill>
                  <a:srgbClr val="E5E0DF"/>
                </a:solidFill>
                <a:highlight>
                  <a:srgbClr val="4B1E01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onsolas" pitchFamily="34" charset="-120"/>
              </a:rPr>
              <a:t>화면설계서</a:t>
            </a:r>
            <a:endParaRPr lang="en-US" sz="1750" dirty="0">
              <a:solidFill>
                <a:srgbClr val="E5E0D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환율조회</a:t>
            </a:r>
            <a:r>
              <a:rPr lang="en-US" altLang="ko-KR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, </a:t>
            </a:r>
            <a:r>
              <a:rPr lang="ko-KR" alt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외환보유목록 조회</a:t>
            </a:r>
            <a:r>
              <a:rPr lang="en-US" altLang="ko-KR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, </a:t>
            </a:r>
            <a:r>
              <a:rPr lang="ko-KR" alt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외환 구매</a:t>
            </a:r>
            <a:r>
              <a:rPr lang="en-US" altLang="ko-KR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, </a:t>
            </a:r>
            <a:r>
              <a:rPr lang="ko-KR" alt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외환판매 기능 구현</a:t>
            </a:r>
            <a:r>
              <a:rPr lang="en-US" altLang="ko-KR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, </a:t>
            </a:r>
            <a:r>
              <a:rPr lang="ko-KR" alt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마이페이지 로그인 정보 수정</a:t>
            </a:r>
            <a:endParaRPr lang="en-US" sz="17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A17951FF-444D-E5C5-E44D-D440B5F6120D}"/>
              </a:ext>
            </a:extLst>
          </p:cNvPr>
          <p:cNvSpPr/>
          <p:nvPr/>
        </p:nvSpPr>
        <p:spPr>
          <a:xfrm>
            <a:off x="7428667" y="3471207"/>
            <a:ext cx="6408063" cy="2053709"/>
          </a:xfrm>
          <a:prstGeom prst="roundRect">
            <a:avLst>
              <a:gd name="adj" fmla="val 11847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5453B9FC-93E9-5245-5351-04421BAAA939}"/>
              </a:ext>
            </a:extLst>
          </p:cNvPr>
          <p:cNvSpPr/>
          <p:nvPr/>
        </p:nvSpPr>
        <p:spPr>
          <a:xfrm>
            <a:off x="7678341" y="37208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ko-KR" altLang="en-US" sz="22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이재현</a:t>
            </a:r>
            <a:endParaRPr lang="en-US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C475F0F6-4A4E-657C-0F66-0D4A159CA18B}"/>
              </a:ext>
            </a:extLst>
          </p:cNvPr>
          <p:cNvSpPr/>
          <p:nvPr/>
        </p:nvSpPr>
        <p:spPr>
          <a:xfrm>
            <a:off x="7678341" y="4211301"/>
            <a:ext cx="5908715" cy="1313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E5E0DF"/>
                </a:solidFill>
                <a:highlight>
                  <a:srgbClr val="4B1E01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onsolas" pitchFamily="34" charset="-120"/>
              </a:rPr>
              <a:t>계좌</a:t>
            </a:r>
            <a:r>
              <a:rPr lang="en-US" altLang="ko-KR" sz="1750" dirty="0">
                <a:solidFill>
                  <a:srgbClr val="E5E0DF"/>
                </a:solidFill>
                <a:highlight>
                  <a:srgbClr val="4B1E01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onsolas" pitchFamily="34" charset="-120"/>
              </a:rPr>
              <a:t>, </a:t>
            </a:r>
            <a:r>
              <a:rPr lang="ko-KR" altLang="en-US" sz="1750" dirty="0">
                <a:solidFill>
                  <a:srgbClr val="E5E0DF"/>
                </a:solidFill>
                <a:highlight>
                  <a:srgbClr val="4B1E01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onsolas" pitchFamily="34" charset="-120"/>
              </a:rPr>
              <a:t>시연영상</a:t>
            </a:r>
            <a:r>
              <a:rPr 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로그인정보에서 계좌 내역을 불러와서 계좌 입출금 내역</a:t>
            </a:r>
            <a:endParaRPr lang="en-US" altLang="ko-KR" sz="1750" dirty="0">
              <a:solidFill>
                <a:srgbClr val="E5E0D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조회</a:t>
            </a:r>
            <a:r>
              <a:rPr lang="en-US" altLang="ko-KR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, </a:t>
            </a:r>
            <a:r>
              <a:rPr lang="ko-KR" alt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 일반</a:t>
            </a:r>
            <a:r>
              <a:rPr lang="en-US" altLang="ko-KR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, </a:t>
            </a:r>
            <a:r>
              <a:rPr lang="ko-KR" alt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적금계좌 개설</a:t>
            </a:r>
            <a:r>
              <a:rPr lang="en-US" altLang="ko-KR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, </a:t>
            </a:r>
            <a:r>
              <a:rPr lang="ko-KR" alt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계좌 삭제</a:t>
            </a:r>
            <a:endParaRPr lang="en-US" sz="17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F87273D0-EB93-3ACB-9FAD-9810E1C62FE0}"/>
              </a:ext>
            </a:extLst>
          </p:cNvPr>
          <p:cNvSpPr/>
          <p:nvPr/>
        </p:nvSpPr>
        <p:spPr>
          <a:xfrm>
            <a:off x="7451527" y="1220926"/>
            <a:ext cx="6408063" cy="2053709"/>
          </a:xfrm>
          <a:prstGeom prst="roundRect">
            <a:avLst>
              <a:gd name="adj" fmla="val 15007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43C239C2-1C1C-3CF9-08ED-B71E5130A4DD}"/>
              </a:ext>
            </a:extLst>
          </p:cNvPr>
          <p:cNvSpPr/>
          <p:nvPr/>
        </p:nvSpPr>
        <p:spPr>
          <a:xfrm>
            <a:off x="7701202" y="1470600"/>
            <a:ext cx="1392978" cy="448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ko-KR" altLang="en-US" sz="2200" dirty="0" err="1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김원중</a:t>
            </a:r>
            <a:endParaRPr lang="en-US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946733E2-5B63-D4E9-D262-7F6C0E869D6B}"/>
              </a:ext>
            </a:extLst>
          </p:cNvPr>
          <p:cNvSpPr/>
          <p:nvPr/>
        </p:nvSpPr>
        <p:spPr>
          <a:xfrm>
            <a:off x="7701201" y="1961019"/>
            <a:ext cx="6162729" cy="130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 </a:t>
            </a:r>
            <a:r>
              <a:rPr lang="ko-KR" altLang="en-US" sz="1750" dirty="0">
                <a:solidFill>
                  <a:srgbClr val="E5E0DF"/>
                </a:solidFill>
                <a:highlight>
                  <a:srgbClr val="4B1E01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onsolas" pitchFamily="34" charset="-120"/>
              </a:rPr>
              <a:t>계좌 이체</a:t>
            </a:r>
            <a:r>
              <a:rPr lang="en-US" altLang="ko-KR" sz="1750" dirty="0">
                <a:solidFill>
                  <a:srgbClr val="E5E0DF"/>
                </a:solidFill>
                <a:highlight>
                  <a:srgbClr val="4B1E01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onsolas" pitchFamily="34" charset="-120"/>
              </a:rPr>
              <a:t>, </a:t>
            </a:r>
            <a:r>
              <a:rPr lang="ko-KR" altLang="en-US" sz="1750" dirty="0">
                <a:solidFill>
                  <a:srgbClr val="E5E0DF"/>
                </a:solidFill>
                <a:highlight>
                  <a:srgbClr val="4B1E01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onsolas" pitchFamily="34" charset="-120"/>
              </a:rPr>
              <a:t>당행</a:t>
            </a:r>
            <a:r>
              <a:rPr lang="en-US" altLang="ko-KR" sz="1750" dirty="0">
                <a:solidFill>
                  <a:srgbClr val="E5E0DF"/>
                </a:solidFill>
                <a:highlight>
                  <a:srgbClr val="4B1E01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onsolas" pitchFamily="34" charset="-120"/>
              </a:rPr>
              <a:t>, </a:t>
            </a:r>
            <a:r>
              <a:rPr lang="ko-KR" altLang="en-US" sz="1750" dirty="0">
                <a:solidFill>
                  <a:srgbClr val="E5E0DF"/>
                </a:solidFill>
                <a:highlight>
                  <a:srgbClr val="4B1E01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onsolas" pitchFamily="34" charset="-120"/>
              </a:rPr>
              <a:t>타행</a:t>
            </a:r>
            <a:r>
              <a:rPr lang="en-US" altLang="ko-KR" sz="1750" dirty="0">
                <a:solidFill>
                  <a:srgbClr val="E5E0DF"/>
                </a:solidFill>
                <a:highlight>
                  <a:srgbClr val="4B1E01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onsolas" pitchFamily="34" charset="-120"/>
              </a:rPr>
              <a:t>, </a:t>
            </a:r>
            <a:r>
              <a:rPr lang="ko-KR" altLang="en-US" sz="1750" dirty="0">
                <a:solidFill>
                  <a:srgbClr val="E5E0DF"/>
                </a:solidFill>
                <a:highlight>
                  <a:srgbClr val="4B1E01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onsolas" pitchFamily="34" charset="-120"/>
              </a:rPr>
              <a:t>자동이체</a:t>
            </a:r>
            <a:r>
              <a:rPr lang="en-US" altLang="ko-KR" sz="1750" dirty="0">
                <a:solidFill>
                  <a:srgbClr val="E5E0DF"/>
                </a:solidFill>
                <a:highlight>
                  <a:srgbClr val="4B1E01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onsolas" pitchFamily="34" charset="-120"/>
              </a:rPr>
              <a:t>, DAO, </a:t>
            </a:r>
            <a:r>
              <a:rPr lang="ko-KR" altLang="en-US" sz="1750" dirty="0">
                <a:solidFill>
                  <a:srgbClr val="E5E0DF"/>
                </a:solidFill>
                <a:highlight>
                  <a:srgbClr val="4B1E01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onsolas" pitchFamily="34" charset="-120"/>
              </a:rPr>
              <a:t>소스통합</a:t>
            </a:r>
            <a:endParaRPr lang="en-US" sz="1750" dirty="0">
              <a:solidFill>
                <a:srgbClr val="E5E0D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로그인정보와 계좌 이체 데이터를 매칭하여 계좌이체 진행</a:t>
            </a:r>
            <a:endParaRPr lang="en-US" altLang="ko-KR" sz="1750" dirty="0">
              <a:solidFill>
                <a:srgbClr val="E5E0D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계좌 내역</a:t>
            </a:r>
            <a:r>
              <a:rPr lang="en-US" altLang="ko-KR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.</a:t>
            </a:r>
            <a:r>
              <a:rPr lang="ko-KR" alt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계좌 잔고와 연동</a:t>
            </a:r>
            <a:r>
              <a:rPr lang="en-US" altLang="ko-KR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, DAO</a:t>
            </a:r>
            <a:r>
              <a:rPr lang="ko-KR" alt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작성</a:t>
            </a:r>
            <a:r>
              <a:rPr lang="en-US" altLang="ko-KR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, </a:t>
            </a:r>
            <a:r>
              <a:rPr lang="ko-KR" alt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후반 소스통합</a:t>
            </a:r>
            <a:endParaRPr lang="en-US" altLang="ko-KR" sz="1750" dirty="0">
              <a:solidFill>
                <a:srgbClr val="E5E0D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24260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F026C-80E7-1D72-2A4A-DF52459AE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D00FCA85-6AD5-DA44-45D8-B9362D7D0278}"/>
              </a:ext>
            </a:extLst>
          </p:cNvPr>
          <p:cNvSpPr/>
          <p:nvPr/>
        </p:nvSpPr>
        <p:spPr>
          <a:xfrm>
            <a:off x="666393" y="539830"/>
            <a:ext cx="5613440" cy="701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ko-KR" altLang="en-US" sz="4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순서도</a:t>
            </a:r>
            <a:endParaRPr 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4AA01313-5039-B50B-2214-F1B1B92176E4}"/>
              </a:ext>
            </a:extLst>
          </p:cNvPr>
          <p:cNvSpPr/>
          <p:nvPr/>
        </p:nvSpPr>
        <p:spPr>
          <a:xfrm>
            <a:off x="971193" y="2288666"/>
            <a:ext cx="3325892" cy="5099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altLang="ko-KR" sz="22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-</a:t>
            </a:r>
            <a:r>
              <a:rPr lang="ko-KR" altLang="en-US" sz="22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이체</a:t>
            </a:r>
            <a:endParaRPr lang="en-US" altLang="ko-KR" sz="2200" dirty="0">
              <a:solidFill>
                <a:srgbClr val="E5E0D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 pitchFamily="34" charset="-120"/>
            </a:endParaRPr>
          </a:p>
          <a:p>
            <a:pPr marL="0" indent="0">
              <a:lnSpc>
                <a:spcPts val="2800"/>
              </a:lnSpc>
              <a:buNone/>
            </a:pPr>
            <a:r>
              <a:rPr lang="en-US" altLang="ko-KR" sz="22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      -</a:t>
            </a:r>
            <a:r>
              <a:rPr lang="ko-KR" altLang="en-US" sz="22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당행이체</a:t>
            </a:r>
            <a:endParaRPr lang="en-US" altLang="ko-KR" sz="2200" dirty="0">
              <a:solidFill>
                <a:srgbClr val="E5E0D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 pitchFamily="34" charset="-120"/>
            </a:endParaRPr>
          </a:p>
          <a:p>
            <a:pPr marL="0" indent="0">
              <a:lnSpc>
                <a:spcPts val="2800"/>
              </a:lnSpc>
              <a:buNone/>
            </a:pPr>
            <a:r>
              <a:rPr lang="en-US" altLang="ko-KR" sz="22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      -</a:t>
            </a:r>
            <a:r>
              <a:rPr lang="ko-KR" altLang="en-US" sz="22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타행이체</a:t>
            </a:r>
            <a:endParaRPr lang="en-US" altLang="ko-KR" sz="2200" dirty="0">
              <a:solidFill>
                <a:srgbClr val="E5E0D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 pitchFamily="34" charset="-120"/>
            </a:endParaRPr>
          </a:p>
          <a:p>
            <a:pPr marL="0" indent="0">
              <a:lnSpc>
                <a:spcPts val="2800"/>
              </a:lnSpc>
              <a:buNone/>
            </a:pPr>
            <a:r>
              <a:rPr lang="en-US" altLang="ko-KR" sz="22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      -</a:t>
            </a:r>
            <a:r>
              <a:rPr lang="ko-KR" altLang="en-US" sz="22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자동이체</a:t>
            </a:r>
            <a:endParaRPr lang="en-US" altLang="ko-KR" sz="2200" dirty="0">
              <a:solidFill>
                <a:srgbClr val="E5E0D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 pitchFamily="34" charset="-120"/>
            </a:endParaRPr>
          </a:p>
          <a:p>
            <a:pPr marL="0" indent="0">
              <a:lnSpc>
                <a:spcPts val="2800"/>
              </a:lnSpc>
              <a:buNone/>
            </a:pPr>
            <a:endParaRPr lang="en-US" altLang="ko-KR" sz="2200" dirty="0">
              <a:solidFill>
                <a:srgbClr val="E5E0D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 pitchFamily="34" charset="-120"/>
            </a:endParaRPr>
          </a:p>
          <a:p>
            <a:pPr marL="0" indent="0">
              <a:lnSpc>
                <a:spcPts val="2800"/>
              </a:lnSpc>
              <a:buNone/>
            </a:pPr>
            <a:r>
              <a:rPr lang="en-US" altLang="ko-KR" sz="22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   -</a:t>
            </a:r>
            <a:r>
              <a:rPr lang="ko-KR" altLang="en-US" sz="22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계좌</a:t>
            </a:r>
            <a:endParaRPr lang="en-US" altLang="ko-KR" sz="2200" dirty="0">
              <a:solidFill>
                <a:srgbClr val="E5E0D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 pitchFamily="34" charset="-120"/>
            </a:endParaRPr>
          </a:p>
          <a:p>
            <a:pPr marL="0" indent="0">
              <a:lnSpc>
                <a:spcPts val="2800"/>
              </a:lnSpc>
              <a:buNone/>
            </a:pPr>
            <a:r>
              <a:rPr lang="en-US" altLang="ko-KR" sz="22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      -</a:t>
            </a:r>
            <a:r>
              <a:rPr lang="ko-KR" altLang="en-US" sz="22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계좌조회</a:t>
            </a:r>
            <a:endParaRPr lang="en-US" altLang="ko-KR" sz="2200" dirty="0">
              <a:solidFill>
                <a:srgbClr val="E5E0D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 pitchFamily="34" charset="-120"/>
            </a:endParaRPr>
          </a:p>
          <a:p>
            <a:pPr marL="0" indent="0">
              <a:lnSpc>
                <a:spcPts val="2800"/>
              </a:lnSpc>
              <a:buNone/>
            </a:pPr>
            <a:r>
              <a:rPr lang="en-US" altLang="ko-KR" sz="22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      -</a:t>
            </a:r>
            <a:r>
              <a:rPr lang="ko-KR" altLang="en-US" sz="22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계좌개설</a:t>
            </a:r>
            <a:endParaRPr lang="en-US" altLang="ko-KR" sz="2200" dirty="0">
              <a:solidFill>
                <a:srgbClr val="E5E0D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 pitchFamily="34" charset="-120"/>
            </a:endParaRPr>
          </a:p>
          <a:p>
            <a:pPr marL="0" indent="0">
              <a:lnSpc>
                <a:spcPts val="2800"/>
              </a:lnSpc>
              <a:buNone/>
            </a:pPr>
            <a:r>
              <a:rPr lang="en-US" altLang="ko-KR" sz="22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      -</a:t>
            </a:r>
            <a:r>
              <a:rPr lang="ko-KR" altLang="en-US" sz="22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계좌해지</a:t>
            </a:r>
            <a:endParaRPr lang="en-US" altLang="ko-KR" sz="2200" dirty="0">
              <a:solidFill>
                <a:srgbClr val="E5E0D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 pitchFamily="34" charset="-120"/>
            </a:endParaRPr>
          </a:p>
          <a:p>
            <a:pPr marL="0" indent="0">
              <a:lnSpc>
                <a:spcPts val="2800"/>
              </a:lnSpc>
              <a:buNone/>
            </a:pPr>
            <a:endParaRPr lang="en-US" altLang="ko-KR" sz="2200" dirty="0">
              <a:solidFill>
                <a:srgbClr val="E5E0D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 pitchFamily="34" charset="-120"/>
            </a:endParaRPr>
          </a:p>
          <a:p>
            <a:pPr marL="0" indent="0">
              <a:lnSpc>
                <a:spcPts val="2800"/>
              </a:lnSpc>
              <a:buNone/>
            </a:pPr>
            <a:r>
              <a:rPr lang="en-US" altLang="ko-KR" sz="22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   -</a:t>
            </a:r>
            <a:r>
              <a:rPr lang="ko-KR" altLang="en-US" sz="22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카드</a:t>
            </a:r>
            <a:endParaRPr lang="en-US" altLang="ko-KR" sz="2200" dirty="0">
              <a:solidFill>
                <a:srgbClr val="E5E0D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 pitchFamily="34" charset="-120"/>
            </a:endParaRPr>
          </a:p>
          <a:p>
            <a:pPr marL="0" indent="0">
              <a:lnSpc>
                <a:spcPts val="2800"/>
              </a:lnSpc>
              <a:buNone/>
            </a:pPr>
            <a:r>
              <a:rPr lang="en-US" altLang="ko-KR" sz="22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      -</a:t>
            </a:r>
            <a:r>
              <a:rPr lang="ko-KR" altLang="en-US" sz="22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카드조회</a:t>
            </a:r>
            <a:endParaRPr lang="en-US" altLang="ko-KR" sz="2200" dirty="0">
              <a:solidFill>
                <a:srgbClr val="E5E0D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 pitchFamily="34" charset="-120"/>
            </a:endParaRPr>
          </a:p>
          <a:p>
            <a:pPr marL="0" indent="0">
              <a:lnSpc>
                <a:spcPts val="2800"/>
              </a:lnSpc>
              <a:buNone/>
            </a:pPr>
            <a:r>
              <a:rPr lang="en-US" altLang="ko-KR" sz="22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      -</a:t>
            </a:r>
            <a:r>
              <a:rPr lang="ko-KR" altLang="en-US" sz="22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카드개설</a:t>
            </a:r>
            <a:endParaRPr lang="en-US" altLang="ko-KR" sz="2200" dirty="0">
              <a:solidFill>
                <a:srgbClr val="E5E0D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 pitchFamily="34" charset="-120"/>
            </a:endParaRPr>
          </a:p>
          <a:p>
            <a:pPr marL="0" indent="0">
              <a:lnSpc>
                <a:spcPts val="2800"/>
              </a:lnSpc>
              <a:buNone/>
            </a:pPr>
            <a:r>
              <a:rPr lang="en-US" altLang="ko-KR" sz="22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      -</a:t>
            </a:r>
            <a:r>
              <a:rPr lang="ko-KR" altLang="en-US" sz="22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카드해지</a:t>
            </a:r>
            <a:endParaRPr lang="en-US" altLang="ko-KR" sz="2200" dirty="0">
              <a:solidFill>
                <a:srgbClr val="E5E0D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 pitchFamily="34" charset="-120"/>
            </a:endParaRPr>
          </a:p>
        </p:txBody>
      </p:sp>
      <p:sp>
        <p:nvSpPr>
          <p:cNvPr id="20" name="Shape 17">
            <a:extLst>
              <a:ext uri="{FF2B5EF4-FFF2-40B4-BE49-F238E27FC236}">
                <a16:creationId xmlns:a16="http://schemas.microsoft.com/office/drawing/2014/main" id="{12F62162-CA17-FB79-304B-3191B41512FF}"/>
              </a:ext>
            </a:extLst>
          </p:cNvPr>
          <p:cNvSpPr/>
          <p:nvPr/>
        </p:nvSpPr>
        <p:spPr>
          <a:xfrm>
            <a:off x="7073265" y="3845480"/>
            <a:ext cx="7557135" cy="100298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5C644A-8EF3-221E-F150-E7BD05A63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777" y="0"/>
            <a:ext cx="7807325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C34437-6EBB-1C9C-011C-D5C631A224ED}"/>
              </a:ext>
            </a:extLst>
          </p:cNvPr>
          <p:cNvSpPr txBox="1"/>
          <p:nvPr/>
        </p:nvSpPr>
        <p:spPr>
          <a:xfrm>
            <a:off x="31155" y="1436584"/>
            <a:ext cx="6824622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800"/>
              </a:lnSpc>
              <a:buNone/>
            </a:pPr>
            <a:r>
              <a:rPr lang="ko-KR" altLang="en-US" sz="2800" b="1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로그인</a:t>
            </a:r>
            <a:endParaRPr lang="en-US" altLang="ko-KR" sz="2800" b="1" dirty="0">
              <a:solidFill>
                <a:srgbClr val="E5E0D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 pitchFamily="34" charset="-120"/>
            </a:endParaRPr>
          </a:p>
        </p:txBody>
      </p:sp>
      <p:sp>
        <p:nvSpPr>
          <p:cNvPr id="33" name="Text 12">
            <a:extLst>
              <a:ext uri="{FF2B5EF4-FFF2-40B4-BE49-F238E27FC236}">
                <a16:creationId xmlns:a16="http://schemas.microsoft.com/office/drawing/2014/main" id="{A1FBA349-2761-8B1C-96F5-0915E4AEE3F9}"/>
              </a:ext>
            </a:extLst>
          </p:cNvPr>
          <p:cNvSpPr/>
          <p:nvPr/>
        </p:nvSpPr>
        <p:spPr>
          <a:xfrm>
            <a:off x="4029373" y="2288666"/>
            <a:ext cx="3325892" cy="5099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altLang="ko-KR" sz="22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-</a:t>
            </a:r>
            <a:r>
              <a:rPr lang="ko-KR" altLang="en-US" sz="22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외환거래</a:t>
            </a:r>
            <a:endParaRPr lang="en-US" altLang="ko-KR" sz="2200" dirty="0">
              <a:solidFill>
                <a:srgbClr val="E5E0D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 pitchFamily="34" charset="-120"/>
            </a:endParaRPr>
          </a:p>
          <a:p>
            <a:pPr marL="0" indent="0">
              <a:lnSpc>
                <a:spcPts val="2800"/>
              </a:lnSpc>
              <a:buNone/>
            </a:pPr>
            <a:r>
              <a:rPr lang="en-US" altLang="ko-KR" sz="22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   -</a:t>
            </a:r>
            <a:r>
              <a:rPr lang="ko-KR" altLang="en-US" sz="22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외환조회</a:t>
            </a:r>
            <a:endParaRPr lang="en-US" altLang="ko-KR" sz="2200" dirty="0">
              <a:solidFill>
                <a:srgbClr val="E5E0D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 pitchFamily="34" charset="-120"/>
            </a:endParaRPr>
          </a:p>
          <a:p>
            <a:pPr marL="0" indent="0">
              <a:lnSpc>
                <a:spcPts val="2800"/>
              </a:lnSpc>
              <a:buNone/>
            </a:pPr>
            <a:r>
              <a:rPr lang="en-US" altLang="ko-KR" sz="22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   -</a:t>
            </a:r>
            <a:r>
              <a:rPr lang="ko-KR" altLang="en-US" sz="22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외환구매</a:t>
            </a:r>
            <a:endParaRPr lang="en-US" altLang="ko-KR" sz="2200" dirty="0">
              <a:solidFill>
                <a:srgbClr val="E5E0D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 pitchFamily="34" charset="-120"/>
            </a:endParaRPr>
          </a:p>
          <a:p>
            <a:pPr marL="0" indent="0">
              <a:lnSpc>
                <a:spcPts val="2800"/>
              </a:lnSpc>
              <a:buNone/>
            </a:pPr>
            <a:r>
              <a:rPr lang="en-US" altLang="ko-KR" sz="22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   -</a:t>
            </a:r>
            <a:r>
              <a:rPr lang="ko-KR" altLang="en-US" sz="22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외환판매</a:t>
            </a:r>
            <a:endParaRPr lang="en-US" altLang="ko-KR" sz="2200" dirty="0">
              <a:solidFill>
                <a:srgbClr val="E5E0D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 pitchFamily="34" charset="-120"/>
            </a:endParaRPr>
          </a:p>
          <a:p>
            <a:pPr marL="0" indent="0">
              <a:lnSpc>
                <a:spcPts val="2800"/>
              </a:lnSpc>
              <a:buNone/>
            </a:pPr>
            <a:endParaRPr lang="en-US" altLang="ko-KR" sz="2200" dirty="0">
              <a:solidFill>
                <a:srgbClr val="E5E0D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 pitchFamily="34" charset="-120"/>
            </a:endParaRPr>
          </a:p>
          <a:p>
            <a:pPr marL="0" indent="0">
              <a:lnSpc>
                <a:spcPts val="2800"/>
              </a:lnSpc>
              <a:buNone/>
            </a:pPr>
            <a:r>
              <a:rPr lang="en-US" altLang="ko-KR" sz="22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-</a:t>
            </a:r>
            <a:r>
              <a:rPr lang="ko-KR" altLang="en-US" sz="22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마이페이지</a:t>
            </a:r>
            <a:endParaRPr lang="en-US" altLang="ko-KR" sz="2200" dirty="0">
              <a:solidFill>
                <a:srgbClr val="E5E0D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 pitchFamily="34" charset="-120"/>
            </a:endParaRPr>
          </a:p>
          <a:p>
            <a:pPr marL="0" indent="0">
              <a:lnSpc>
                <a:spcPts val="2800"/>
              </a:lnSpc>
              <a:buNone/>
            </a:pPr>
            <a:r>
              <a:rPr lang="en-US" altLang="ko-KR" sz="22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   -</a:t>
            </a:r>
            <a:r>
              <a:rPr lang="ko-KR" altLang="en-US" sz="22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계정 수정</a:t>
            </a:r>
            <a:endParaRPr lang="en-US" altLang="ko-KR" sz="2200" dirty="0">
              <a:solidFill>
                <a:srgbClr val="E5E0D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 pitchFamily="34" charset="-120"/>
            </a:endParaRPr>
          </a:p>
          <a:p>
            <a:pPr marL="0" indent="0">
              <a:lnSpc>
                <a:spcPts val="2800"/>
              </a:lnSpc>
              <a:buNone/>
            </a:pPr>
            <a:r>
              <a:rPr lang="en-US" altLang="ko-KR" sz="22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   -</a:t>
            </a:r>
            <a:r>
              <a:rPr lang="ko-KR" altLang="en-US" sz="22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계정 삭제</a:t>
            </a:r>
            <a:endParaRPr lang="en-US" altLang="ko-KR" sz="2200" dirty="0">
              <a:solidFill>
                <a:srgbClr val="E5E0D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 pitchFamily="34" charset="-120"/>
            </a:endParaRPr>
          </a:p>
          <a:p>
            <a:pPr marL="0" indent="0">
              <a:lnSpc>
                <a:spcPts val="2800"/>
              </a:lnSpc>
              <a:buNone/>
            </a:pPr>
            <a:endParaRPr lang="en-US" altLang="ko-KR" sz="2200" dirty="0">
              <a:solidFill>
                <a:srgbClr val="E5E0D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 pitchFamily="34" charset="-120"/>
            </a:endParaRPr>
          </a:p>
          <a:p>
            <a:pPr marL="0" indent="0">
              <a:lnSpc>
                <a:spcPts val="2800"/>
              </a:lnSpc>
              <a:buNone/>
            </a:pPr>
            <a:endParaRPr lang="en-US" altLang="ko-KR" sz="2200" dirty="0">
              <a:solidFill>
                <a:srgbClr val="E5E0D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 pitchFamily="34" charset="-120"/>
            </a:endParaRPr>
          </a:p>
          <a:p>
            <a:pPr marL="0" indent="0">
              <a:lnSpc>
                <a:spcPts val="2800"/>
              </a:lnSpc>
              <a:buNone/>
            </a:pPr>
            <a:r>
              <a:rPr lang="en-US" altLang="ko-KR" sz="22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-</a:t>
            </a:r>
            <a:r>
              <a:rPr lang="ko-KR" altLang="en-US" sz="22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고객센터</a:t>
            </a:r>
            <a:endParaRPr lang="en-US" altLang="ko-KR" sz="2200" dirty="0">
              <a:solidFill>
                <a:srgbClr val="E5E0D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 pitchFamily="34" charset="-120"/>
            </a:endParaRPr>
          </a:p>
          <a:p>
            <a:pPr marL="0" indent="0">
              <a:lnSpc>
                <a:spcPts val="2800"/>
              </a:lnSpc>
              <a:buNone/>
            </a:pPr>
            <a:r>
              <a:rPr lang="ko-KR" altLang="en-US" sz="22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   </a:t>
            </a:r>
            <a:r>
              <a:rPr lang="en-US" altLang="ko-KR" sz="22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-</a:t>
            </a:r>
            <a:r>
              <a:rPr lang="ko-KR" altLang="en-US" sz="22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공지확인</a:t>
            </a:r>
            <a:endParaRPr lang="en-US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3882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82231-880F-1C00-A2B0-793B788AE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6C2429DE-3C0B-48FA-2D32-96CD7CBE8851}"/>
              </a:ext>
            </a:extLst>
          </p:cNvPr>
          <p:cNvSpPr/>
          <p:nvPr/>
        </p:nvSpPr>
        <p:spPr>
          <a:xfrm>
            <a:off x="762953" y="503158"/>
            <a:ext cx="5613440" cy="701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데이터 구조</a:t>
            </a:r>
            <a:endParaRPr 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 6">
            <a:extLst>
              <a:ext uri="{FF2B5EF4-FFF2-40B4-BE49-F238E27FC236}">
                <a16:creationId xmlns:a16="http://schemas.microsoft.com/office/drawing/2014/main" id="{87FE0C25-A411-AA35-430D-D051AC1C06FF}"/>
              </a:ext>
            </a:extLst>
          </p:cNvPr>
          <p:cNvSpPr/>
          <p:nvPr/>
        </p:nvSpPr>
        <p:spPr>
          <a:xfrm>
            <a:off x="762953" y="1741863"/>
            <a:ext cx="3325892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[</a:t>
            </a:r>
            <a:r>
              <a:rPr lang="ko-KR" alt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계좌</a:t>
            </a: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]</a:t>
            </a:r>
            <a:endParaRPr 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 7">
            <a:extLst>
              <a:ext uri="{FF2B5EF4-FFF2-40B4-BE49-F238E27FC236}">
                <a16:creationId xmlns:a16="http://schemas.microsoft.com/office/drawing/2014/main" id="{37EA41FC-2277-54AC-BAEF-81AC72AFC072}"/>
              </a:ext>
            </a:extLst>
          </p:cNvPr>
          <p:cNvSpPr/>
          <p:nvPr/>
        </p:nvSpPr>
        <p:spPr>
          <a:xfrm>
            <a:off x="762952" y="2148808"/>
            <a:ext cx="11581448" cy="639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account.txt</a:t>
            </a:r>
          </a:p>
          <a:p>
            <a:pPr marL="0" indent="0">
              <a:lnSpc>
                <a:spcPts val="2800"/>
              </a:lnSpc>
              <a:buNone/>
            </a:pPr>
            <a:r>
              <a:rPr lang="ko-KR" alt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식별자 ● 계좌번호 ● 비밀번호 ● 고객고유번호 ● 개설일 ● 잔액 ● 통장종류</a:t>
            </a:r>
            <a:r>
              <a:rPr lang="en-US" altLang="ko-KR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(0=</a:t>
            </a:r>
            <a:r>
              <a:rPr lang="ko-KR" alt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저축</a:t>
            </a:r>
            <a:r>
              <a:rPr lang="en-US" altLang="ko-KR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, 1</a:t>
            </a:r>
            <a:r>
              <a:rPr lang="ko-KR" alt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적금</a:t>
            </a:r>
            <a:r>
              <a:rPr lang="en-US" altLang="ko-KR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)</a:t>
            </a:r>
            <a:endParaRPr lang="en-US" sz="17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4112B0A-3DA6-A3C2-1B68-E8737A7A0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53" y="2953660"/>
            <a:ext cx="8247272" cy="1262740"/>
          </a:xfrm>
          <a:prstGeom prst="rect">
            <a:avLst/>
          </a:prstGeom>
        </p:spPr>
      </p:pic>
      <p:sp>
        <p:nvSpPr>
          <p:cNvPr id="40" name="Text 6">
            <a:extLst>
              <a:ext uri="{FF2B5EF4-FFF2-40B4-BE49-F238E27FC236}">
                <a16:creationId xmlns:a16="http://schemas.microsoft.com/office/drawing/2014/main" id="{AEFD3694-7F27-F4C8-9C2F-3AE84DE5C610}"/>
              </a:ext>
            </a:extLst>
          </p:cNvPr>
          <p:cNvSpPr/>
          <p:nvPr/>
        </p:nvSpPr>
        <p:spPr>
          <a:xfrm>
            <a:off x="762952" y="4454565"/>
            <a:ext cx="3325892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[</a:t>
            </a:r>
            <a:r>
              <a:rPr lang="ko-KR" alt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계좌내역</a:t>
            </a: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]</a:t>
            </a:r>
            <a:endParaRPr 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 7">
            <a:extLst>
              <a:ext uri="{FF2B5EF4-FFF2-40B4-BE49-F238E27FC236}">
                <a16:creationId xmlns:a16="http://schemas.microsoft.com/office/drawing/2014/main" id="{9E5A16D5-8B44-7B4C-DC46-1815214B596A}"/>
              </a:ext>
            </a:extLst>
          </p:cNvPr>
          <p:cNvSpPr/>
          <p:nvPr/>
        </p:nvSpPr>
        <p:spPr>
          <a:xfrm>
            <a:off x="762951" y="4861510"/>
            <a:ext cx="11581448" cy="639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accounthistory.txt</a:t>
            </a:r>
          </a:p>
          <a:p>
            <a:pPr marL="0" indent="0">
              <a:lnSpc>
                <a:spcPts val="2800"/>
              </a:lnSpc>
              <a:buNone/>
            </a:pPr>
            <a:r>
              <a:rPr lang="ko-KR" alt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고유번호 ● 거래일 ● 액수 ●  입출금</a:t>
            </a:r>
            <a:r>
              <a:rPr lang="en-US" altLang="ko-KR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(</a:t>
            </a:r>
            <a:r>
              <a:rPr lang="ko-KR" alt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입금</a:t>
            </a:r>
            <a:r>
              <a:rPr lang="en-US" altLang="ko-KR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=0,</a:t>
            </a:r>
            <a:r>
              <a:rPr lang="ko-KR" alt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출금</a:t>
            </a:r>
            <a:r>
              <a:rPr lang="en-US" altLang="ko-KR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=1) ● </a:t>
            </a:r>
            <a:r>
              <a:rPr lang="ko-KR" alt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계좌고유번호 ● 거래자명</a:t>
            </a:r>
            <a:r>
              <a:rPr lang="en-US" altLang="ko-KR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(</a:t>
            </a:r>
            <a:r>
              <a:rPr lang="ko-KR" alt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대상</a:t>
            </a:r>
            <a:r>
              <a:rPr lang="en-US" altLang="ko-KR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)</a:t>
            </a:r>
            <a:endParaRPr lang="en-US" sz="17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09717927-31B9-9AD0-31B8-D8C22E8A9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953" y="5666362"/>
            <a:ext cx="5850694" cy="126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17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14354-A196-9A9C-C286-A1FDA7A0E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98ABBF6C-0F40-7482-57A7-14C5470ACB6F}"/>
              </a:ext>
            </a:extLst>
          </p:cNvPr>
          <p:cNvSpPr/>
          <p:nvPr/>
        </p:nvSpPr>
        <p:spPr>
          <a:xfrm>
            <a:off x="762953" y="503158"/>
            <a:ext cx="5613440" cy="701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aira Medium" pitchFamily="34" charset="-120"/>
              </a:rPr>
              <a:t>데이터 구조</a:t>
            </a:r>
            <a:endParaRPr 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 6">
            <a:extLst>
              <a:ext uri="{FF2B5EF4-FFF2-40B4-BE49-F238E27FC236}">
                <a16:creationId xmlns:a16="http://schemas.microsoft.com/office/drawing/2014/main" id="{F89F13A4-4108-14C4-9CCB-1E6E487DB300}"/>
              </a:ext>
            </a:extLst>
          </p:cNvPr>
          <p:cNvSpPr/>
          <p:nvPr/>
        </p:nvSpPr>
        <p:spPr>
          <a:xfrm>
            <a:off x="762953" y="1741863"/>
            <a:ext cx="3325892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[</a:t>
            </a:r>
            <a:r>
              <a:rPr lang="ko-KR" alt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카드내역</a:t>
            </a: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]</a:t>
            </a:r>
            <a:endParaRPr 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 7">
            <a:extLst>
              <a:ext uri="{FF2B5EF4-FFF2-40B4-BE49-F238E27FC236}">
                <a16:creationId xmlns:a16="http://schemas.microsoft.com/office/drawing/2014/main" id="{24BFAE77-AC97-0370-8BE0-6CB1D647E0F7}"/>
              </a:ext>
            </a:extLst>
          </p:cNvPr>
          <p:cNvSpPr/>
          <p:nvPr/>
        </p:nvSpPr>
        <p:spPr>
          <a:xfrm>
            <a:off x="762952" y="2148808"/>
            <a:ext cx="11581448" cy="639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card.txt</a:t>
            </a:r>
          </a:p>
          <a:p>
            <a:pPr marL="0" indent="0">
              <a:lnSpc>
                <a:spcPts val="2800"/>
              </a:lnSpc>
              <a:buNone/>
            </a:pPr>
            <a:r>
              <a:rPr lang="ko-KR" alt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고유번호 ● 카드번호 ● 비밀번호 ● 계좌고유번호 ● 연회비 ● 결제한도 ● 개설일</a:t>
            </a:r>
            <a:endParaRPr lang="en-US" sz="17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 6">
            <a:extLst>
              <a:ext uri="{FF2B5EF4-FFF2-40B4-BE49-F238E27FC236}">
                <a16:creationId xmlns:a16="http://schemas.microsoft.com/office/drawing/2014/main" id="{ADBEB814-346F-1B6B-208D-C7B25D0BA967}"/>
              </a:ext>
            </a:extLst>
          </p:cNvPr>
          <p:cNvSpPr/>
          <p:nvPr/>
        </p:nvSpPr>
        <p:spPr>
          <a:xfrm>
            <a:off x="762952" y="4454565"/>
            <a:ext cx="3325892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[</a:t>
            </a:r>
            <a:r>
              <a:rPr lang="ko-KR" alt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외환내역</a:t>
            </a:r>
            <a:r>
              <a:rPr lang="en-US" sz="240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]</a:t>
            </a:r>
            <a:endParaRPr 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 7">
            <a:extLst>
              <a:ext uri="{FF2B5EF4-FFF2-40B4-BE49-F238E27FC236}">
                <a16:creationId xmlns:a16="http://schemas.microsoft.com/office/drawing/2014/main" id="{5466D3C9-4054-5A10-2BA9-531D75D9611F}"/>
              </a:ext>
            </a:extLst>
          </p:cNvPr>
          <p:cNvSpPr/>
          <p:nvPr/>
        </p:nvSpPr>
        <p:spPr>
          <a:xfrm>
            <a:off x="762951" y="4861510"/>
            <a:ext cx="11581448" cy="639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 err="1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countrymoneylist</a:t>
            </a:r>
            <a:endParaRPr lang="en-US" sz="1750" dirty="0">
              <a:solidFill>
                <a:srgbClr val="E5E0D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" pitchFamily="34" charset="-120"/>
            </a:endParaRPr>
          </a:p>
          <a:p>
            <a:pPr marL="0" indent="0">
              <a:lnSpc>
                <a:spcPts val="2800"/>
              </a:lnSpc>
              <a:buNone/>
            </a:pPr>
            <a:r>
              <a:rPr lang="ko-KR" altLang="en-US" sz="1750" dirty="0">
                <a:solidFill>
                  <a:srgbClr val="E5E0D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 pitchFamily="34" charset="-120"/>
              </a:rPr>
              <a:t>고유번호 ● 달러 ● 유로 ● 엔화 ● 위안</a:t>
            </a:r>
            <a:endParaRPr lang="en-US" sz="17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35FA33-FD1C-F360-E8F1-0E0304757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52" y="2968137"/>
            <a:ext cx="11752885" cy="12482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D5607FF-274A-186B-2BBC-FE075EEDB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953" y="5666362"/>
            <a:ext cx="4850447" cy="127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066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966</Words>
  <Application>Microsoft Office PowerPoint</Application>
  <PresentationFormat>사용자 지정</PresentationFormat>
  <Paragraphs>231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Consolas</vt:lpstr>
      <vt:lpstr>Roboto</vt:lpstr>
      <vt:lpstr>Arial</vt:lpstr>
      <vt:lpstr>Roboto Medium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예진 김</cp:lastModifiedBy>
  <cp:revision>4</cp:revision>
  <dcterms:created xsi:type="dcterms:W3CDTF">2025-01-10T00:54:25Z</dcterms:created>
  <dcterms:modified xsi:type="dcterms:W3CDTF">2025-01-10T06:12:51Z</dcterms:modified>
</cp:coreProperties>
</file>